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5"/>
  </p:notesMasterIdLst>
  <p:handoutMasterIdLst>
    <p:handoutMasterId r:id="rId46"/>
  </p:handoutMasterIdLst>
  <p:sldIdLst>
    <p:sldId id="603" r:id="rId8"/>
    <p:sldId id="2176" r:id="rId9"/>
    <p:sldId id="1800" r:id="rId10"/>
    <p:sldId id="2258" r:id="rId11"/>
    <p:sldId id="2302" r:id="rId12"/>
    <p:sldId id="2308" r:id="rId13"/>
    <p:sldId id="1744" r:id="rId14"/>
    <p:sldId id="2310" r:id="rId15"/>
    <p:sldId id="1778" r:id="rId16"/>
    <p:sldId id="2311" r:id="rId17"/>
    <p:sldId id="2309" r:id="rId18"/>
    <p:sldId id="2312" r:id="rId19"/>
    <p:sldId id="2313" r:id="rId20"/>
    <p:sldId id="1762" r:id="rId21"/>
    <p:sldId id="1777" r:id="rId22"/>
    <p:sldId id="1774" r:id="rId23"/>
    <p:sldId id="1775" r:id="rId24"/>
    <p:sldId id="1776" r:id="rId25"/>
    <p:sldId id="2314" r:id="rId26"/>
    <p:sldId id="2299" r:id="rId27"/>
    <p:sldId id="1766" r:id="rId28"/>
    <p:sldId id="2316" r:id="rId29"/>
    <p:sldId id="1768" r:id="rId30"/>
    <p:sldId id="1769" r:id="rId31"/>
    <p:sldId id="1782" r:id="rId32"/>
    <p:sldId id="1770" r:id="rId33"/>
    <p:sldId id="2315" r:id="rId34"/>
    <p:sldId id="2300" r:id="rId35"/>
    <p:sldId id="2304" r:id="rId36"/>
    <p:sldId id="2306" r:id="rId37"/>
    <p:sldId id="2292" r:id="rId38"/>
    <p:sldId id="2293" r:id="rId39"/>
    <p:sldId id="2301" r:id="rId40"/>
    <p:sldId id="2305" r:id="rId41"/>
    <p:sldId id="2307" r:id="rId42"/>
    <p:sldId id="2298" r:id="rId43"/>
    <p:sldId id="582" r:id="rId4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00000"/>
    <a:srgbClr val="595757"/>
    <a:srgbClr val="221815"/>
    <a:srgbClr val="1D1D1A"/>
    <a:srgbClr val="FFFF00"/>
    <a:srgbClr val="E4EBEA"/>
    <a:srgbClr val="FFFFFF"/>
    <a:srgbClr val="E9002F"/>
    <a:srgbClr val="F2F2F2"/>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2"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9/14/23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9/14/23 12:04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350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9/14/23 12:04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53632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9/14/23 12:04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827566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9/14/23 12:04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23856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9/14/23 12:04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5368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9/14/23 12:04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232821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2023/9/14</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 id="2147483975"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2.tif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10.xml"/><Relationship Id="rId4" Type="http://schemas.openxmlformats.org/officeDocument/2006/relationships/image" Target="../media/image4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10.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417822"/>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417822"/>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641387" y="683342"/>
            <a:ext cx="7304434" cy="3046988"/>
          </a:xfrm>
          <a:prstGeom prst="rect">
            <a:avLst/>
          </a:prstGeom>
          <a:solidFill>
            <a:srgbClr val="E4EBEA">
              <a:alpha val="69804"/>
            </a:srgbClr>
          </a:solidFill>
        </p:spPr>
        <p:txBody>
          <a:bodyPr wrap="square">
            <a:spAutoFit/>
          </a:bodyPr>
          <a:lstStyle/>
          <a:p>
            <a:pPr>
              <a:spcAft>
                <a:spcPts val="2000"/>
              </a:spcAft>
            </a:pPr>
            <a:r>
              <a:rPr lang="zh-CN" altLang="en-US" sz="9600" b="1" dirty="0">
                <a:latin typeface="Futura Medium" panose="020B0602020204020303" pitchFamily="34" charset="-79"/>
                <a:ea typeface="+mj-ea"/>
                <a:cs typeface="Futura Medium" panose="020B0602020204020303" pitchFamily="34" charset="-79"/>
              </a:rPr>
              <a:t>大模型对 </a:t>
            </a:r>
            <a:r>
              <a:rPr lang="en-US" altLang="zh-CN" sz="9600" b="1" dirty="0">
                <a:latin typeface="Futura Medium" panose="020B0602020204020303" pitchFamily="34" charset="-79"/>
                <a:ea typeface="+mj-ea"/>
                <a:cs typeface="Futura Medium" panose="020B0602020204020303" pitchFamily="34" charset="-79"/>
              </a:rPr>
              <a:t>AI</a:t>
            </a:r>
            <a:r>
              <a:rPr lang="zh-CN" altLang="en-US" sz="9600" b="1" dirty="0">
                <a:latin typeface="Futura Medium" panose="020B0602020204020303" pitchFamily="34" charset="-79"/>
                <a:ea typeface="+mj-ea"/>
                <a:cs typeface="Futura Medium" panose="020B0602020204020303" pitchFamily="34" charset="-79"/>
              </a:rPr>
              <a:t>系统的挑战</a:t>
            </a:r>
            <a:endParaRPr lang="en-US" altLang="zh-CN" sz="9600" b="1" dirty="0">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1FE6997-39BD-3548-B80D-0C190EF5D3EA}"/>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p>
        </p:txBody>
      </p:sp>
      <p:sp>
        <p:nvSpPr>
          <p:cNvPr id="9" name="矩形 8">
            <a:extLst>
              <a:ext uri="{FF2B5EF4-FFF2-40B4-BE49-F238E27FC236}">
                <a16:creationId xmlns:a16="http://schemas.microsoft.com/office/drawing/2014/main" id="{EFA70DD8-2F0A-7D4E-99E7-DD847068C080}"/>
              </a:ext>
            </a:extLst>
          </p:cNvPr>
          <p:cNvSpPr/>
          <p:nvPr/>
        </p:nvSpPr>
        <p:spPr>
          <a:xfrm>
            <a:off x="841797" y="1309236"/>
            <a:ext cx="7056784" cy="400110"/>
          </a:xfrm>
          <a:prstGeom prst="rect">
            <a:avLst/>
          </a:prstGeom>
        </p:spPr>
        <p:txBody>
          <a:bodyPr wrap="square">
            <a:spAutoFit/>
          </a:bodyPr>
          <a:lstStyle/>
          <a:p>
            <a:r>
              <a:rPr lang="en-US" altLang="zh-CN" sz="2000" dirty="0">
                <a:solidFill>
                  <a:srgbClr val="374154"/>
                </a:solidFill>
                <a:latin typeface="+mj-ea"/>
                <a:ea typeface="+mj-ea"/>
              </a:rPr>
              <a:t>Stable</a:t>
            </a:r>
            <a:r>
              <a:rPr lang="zh-CN" altLang="en-US" sz="2000" dirty="0">
                <a:solidFill>
                  <a:srgbClr val="374154"/>
                </a:solidFill>
                <a:latin typeface="+mj-ea"/>
                <a:ea typeface="+mj-ea"/>
              </a:rPr>
              <a:t> </a:t>
            </a:r>
            <a:r>
              <a:rPr lang="en-US" altLang="zh-CN" sz="2000" dirty="0">
                <a:solidFill>
                  <a:srgbClr val="374154"/>
                </a:solidFill>
                <a:latin typeface="+mj-ea"/>
                <a:ea typeface="+mj-ea"/>
              </a:rPr>
              <a:t>Diffusion</a:t>
            </a:r>
            <a:r>
              <a:rPr lang="zh-CN" altLang="en-US" sz="2000" dirty="0">
                <a:solidFill>
                  <a:srgbClr val="374154"/>
                </a:solidFill>
                <a:latin typeface="+mj-ea"/>
                <a:ea typeface="+mj-ea"/>
              </a:rPr>
              <a:t> 自动进行图文生成，</a:t>
            </a:r>
            <a:r>
              <a:rPr lang="en-US" altLang="zh-CN" sz="2000" dirty="0">
                <a:solidFill>
                  <a:srgbClr val="374154"/>
                </a:solidFill>
                <a:latin typeface="+mj-ea"/>
                <a:ea typeface="+mj-ea"/>
              </a:rPr>
              <a:t>MiniGPT4</a:t>
            </a:r>
            <a:r>
              <a:rPr lang="zh-CN" altLang="en-US" sz="2000" dirty="0">
                <a:solidFill>
                  <a:srgbClr val="374154"/>
                </a:solidFill>
                <a:latin typeface="+mj-ea"/>
                <a:ea typeface="+mj-ea"/>
              </a:rPr>
              <a:t>理解图文</a:t>
            </a:r>
          </a:p>
        </p:txBody>
      </p:sp>
      <p:pic>
        <p:nvPicPr>
          <p:cNvPr id="2" name="图片 1">
            <a:extLst>
              <a:ext uri="{FF2B5EF4-FFF2-40B4-BE49-F238E27FC236}">
                <a16:creationId xmlns:a16="http://schemas.microsoft.com/office/drawing/2014/main" id="{A882250F-F8B3-5047-B403-C6B20AEA43D1}"/>
              </a:ext>
            </a:extLst>
          </p:cNvPr>
          <p:cNvPicPr>
            <a:picLocks noChangeAspect="1"/>
          </p:cNvPicPr>
          <p:nvPr/>
        </p:nvPicPr>
        <p:blipFill>
          <a:blip r:embed="rId2"/>
          <a:stretch>
            <a:fillRect/>
          </a:stretch>
        </p:blipFill>
        <p:spPr>
          <a:xfrm>
            <a:off x="579040" y="1981466"/>
            <a:ext cx="7415678" cy="4162049"/>
          </a:xfrm>
          <a:prstGeom prst="rect">
            <a:avLst/>
          </a:prstGeom>
        </p:spPr>
      </p:pic>
      <p:pic>
        <p:nvPicPr>
          <p:cNvPr id="3" name="图片 2">
            <a:extLst>
              <a:ext uri="{FF2B5EF4-FFF2-40B4-BE49-F238E27FC236}">
                <a16:creationId xmlns:a16="http://schemas.microsoft.com/office/drawing/2014/main" id="{CF9F9DC8-6FC1-A949-834E-8FEBA5D97557}"/>
              </a:ext>
            </a:extLst>
          </p:cNvPr>
          <p:cNvPicPr>
            <a:picLocks noChangeAspect="1"/>
          </p:cNvPicPr>
          <p:nvPr/>
        </p:nvPicPr>
        <p:blipFill>
          <a:blip r:embed="rId3"/>
          <a:stretch>
            <a:fillRect/>
          </a:stretch>
        </p:blipFill>
        <p:spPr>
          <a:xfrm>
            <a:off x="8595635" y="1981465"/>
            <a:ext cx="2991473" cy="4162049"/>
          </a:xfrm>
          <a:prstGeom prst="rect">
            <a:avLst/>
          </a:prstGeom>
          <a:ln w="12700">
            <a:solidFill>
              <a:schemeClr val="bg1">
                <a:lumMod val="50000"/>
              </a:schemeClr>
            </a:solidFill>
          </a:ln>
        </p:spPr>
      </p:pic>
    </p:spTree>
    <p:extLst>
      <p:ext uri="{BB962C8B-B14F-4D97-AF65-F5344CB8AC3E}">
        <p14:creationId xmlns:p14="http://schemas.microsoft.com/office/powerpoint/2010/main" val="3866278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0A729-0160-B949-A352-0666F9B70860}"/>
              </a:ext>
            </a:extLst>
          </p:cNvPr>
          <p:cNvSpPr>
            <a:spLocks noGrp="1"/>
          </p:cNvSpPr>
          <p:nvPr>
            <p:ph type="title"/>
          </p:nvPr>
        </p:nvSpPr>
        <p:spPr/>
        <p:txBody>
          <a:bodyPr/>
          <a:lstStyle/>
          <a:p>
            <a:r>
              <a:rPr lang="zh-CN" altLang="en-US" dirty="0"/>
              <a:t>从感知到认知，专用到通用</a:t>
            </a:r>
          </a:p>
        </p:txBody>
      </p:sp>
      <p:sp>
        <p:nvSpPr>
          <p:cNvPr id="9" name="内容占位符 8">
            <a:extLst>
              <a:ext uri="{FF2B5EF4-FFF2-40B4-BE49-F238E27FC236}">
                <a16:creationId xmlns:a16="http://schemas.microsoft.com/office/drawing/2014/main" id="{EB6DDFB3-1D9F-2443-B3D9-50A3C6F3A440}"/>
              </a:ext>
            </a:extLst>
          </p:cNvPr>
          <p:cNvSpPr>
            <a:spLocks noGrp="1"/>
          </p:cNvSpPr>
          <p:nvPr>
            <p:ph sz="half" idx="1"/>
          </p:nvPr>
        </p:nvSpPr>
        <p:spPr>
          <a:xfrm>
            <a:off x="623635" y="1360170"/>
            <a:ext cx="10963473" cy="678837"/>
          </a:xfrm>
        </p:spPr>
        <p:txBody>
          <a:bodyPr/>
          <a:lstStyle/>
          <a:p>
            <a:r>
              <a:rPr lang="en-US" altLang="zh-CN" dirty="0"/>
              <a:t>AI</a:t>
            </a:r>
            <a:r>
              <a:rPr lang="zh-CN" altLang="en-US" dirty="0"/>
              <a:t>发展跨越拐点，从感知智能走向认知智能，具体体现在</a:t>
            </a:r>
            <a:r>
              <a:rPr lang="en-US" altLang="zh-CN" dirty="0"/>
              <a:t>AGI</a:t>
            </a:r>
            <a:r>
              <a:rPr lang="zh-CN" altLang="en-US" dirty="0"/>
              <a:t>走向内容生成，从专用走向通用；</a:t>
            </a:r>
          </a:p>
        </p:txBody>
      </p:sp>
      <p:sp>
        <p:nvSpPr>
          <p:cNvPr id="11" name="右箭头 10">
            <a:extLst>
              <a:ext uri="{FF2B5EF4-FFF2-40B4-BE49-F238E27FC236}">
                <a16:creationId xmlns:a16="http://schemas.microsoft.com/office/drawing/2014/main" id="{DC6C18D5-8CA6-9440-9744-995A29DBCD21}"/>
              </a:ext>
            </a:extLst>
          </p:cNvPr>
          <p:cNvSpPr/>
          <p:nvPr/>
        </p:nvSpPr>
        <p:spPr>
          <a:xfrm>
            <a:off x="917924" y="4004442"/>
            <a:ext cx="10590313" cy="1461858"/>
          </a:xfrm>
          <a:prstGeom prst="rightArrow">
            <a:avLst>
              <a:gd name="adj1" fmla="val 50000"/>
              <a:gd name="adj2" fmla="val 7346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内容占位符 8">
            <a:extLst>
              <a:ext uri="{FF2B5EF4-FFF2-40B4-BE49-F238E27FC236}">
                <a16:creationId xmlns:a16="http://schemas.microsoft.com/office/drawing/2014/main" id="{FA925DAB-A781-3246-A40D-9676FAABA5D8}"/>
              </a:ext>
            </a:extLst>
          </p:cNvPr>
          <p:cNvSpPr txBox="1">
            <a:spLocks/>
          </p:cNvSpPr>
          <p:nvPr/>
        </p:nvSpPr>
        <p:spPr>
          <a:xfrm>
            <a:off x="1751436" y="4395952"/>
            <a:ext cx="1475240" cy="678837"/>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800" b="1" dirty="0">
                <a:solidFill>
                  <a:schemeClr val="bg1"/>
                </a:solidFill>
              </a:rPr>
              <a:t>计算</a:t>
            </a:r>
          </a:p>
        </p:txBody>
      </p:sp>
      <p:sp>
        <p:nvSpPr>
          <p:cNvPr id="13" name="内容占位符 8">
            <a:extLst>
              <a:ext uri="{FF2B5EF4-FFF2-40B4-BE49-F238E27FC236}">
                <a16:creationId xmlns:a16="http://schemas.microsoft.com/office/drawing/2014/main" id="{1C409D1E-0BC1-8D4B-8920-E50D4D4FCE51}"/>
              </a:ext>
            </a:extLst>
          </p:cNvPr>
          <p:cNvSpPr txBox="1">
            <a:spLocks/>
          </p:cNvSpPr>
          <p:nvPr/>
        </p:nvSpPr>
        <p:spPr>
          <a:xfrm>
            <a:off x="4941326" y="4395952"/>
            <a:ext cx="1475240" cy="678837"/>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800" b="1" dirty="0">
                <a:solidFill>
                  <a:schemeClr val="bg1"/>
                </a:solidFill>
              </a:rPr>
              <a:t>感知</a:t>
            </a:r>
          </a:p>
        </p:txBody>
      </p:sp>
      <p:sp>
        <p:nvSpPr>
          <p:cNvPr id="14" name="内容占位符 8">
            <a:extLst>
              <a:ext uri="{FF2B5EF4-FFF2-40B4-BE49-F238E27FC236}">
                <a16:creationId xmlns:a16="http://schemas.microsoft.com/office/drawing/2014/main" id="{77AC8B6A-3BC3-AF46-BE75-5CD69A01B4F6}"/>
              </a:ext>
            </a:extLst>
          </p:cNvPr>
          <p:cNvSpPr txBox="1">
            <a:spLocks/>
          </p:cNvSpPr>
          <p:nvPr/>
        </p:nvSpPr>
        <p:spPr>
          <a:xfrm>
            <a:off x="7994583" y="4395951"/>
            <a:ext cx="1475240" cy="678837"/>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800" b="1" dirty="0">
                <a:solidFill>
                  <a:schemeClr val="bg1"/>
                </a:solidFill>
              </a:rPr>
              <a:t>认知</a:t>
            </a:r>
          </a:p>
        </p:txBody>
      </p:sp>
      <p:sp>
        <p:nvSpPr>
          <p:cNvPr id="16" name="圆角矩形 15">
            <a:extLst>
              <a:ext uri="{FF2B5EF4-FFF2-40B4-BE49-F238E27FC236}">
                <a16:creationId xmlns:a16="http://schemas.microsoft.com/office/drawing/2014/main" id="{D200EA95-7B98-434A-B2C2-5F1104DDFEB5}"/>
              </a:ext>
            </a:extLst>
          </p:cNvPr>
          <p:cNvSpPr/>
          <p:nvPr/>
        </p:nvSpPr>
        <p:spPr>
          <a:xfrm>
            <a:off x="1061544" y="2433146"/>
            <a:ext cx="2575035" cy="1571293"/>
          </a:xfrm>
          <a:prstGeom prst="roundRect">
            <a:avLst>
              <a:gd name="adj" fmla="val 10647"/>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rgbClr val="595757"/>
                </a:solidFill>
                <a:latin typeface="Gill Sans MT" panose="020B0502020104020203" pitchFamily="34" charset="0"/>
              </a:rPr>
              <a:t>Storage</a:t>
            </a:r>
            <a:r>
              <a:rPr kumimoji="1" lang="zh-CN" altLang="en-US" sz="2400" dirty="0">
                <a:solidFill>
                  <a:srgbClr val="595757"/>
                </a:solidFill>
                <a:latin typeface="Gill Sans MT" panose="020B0502020104020203" pitchFamily="34" charset="0"/>
              </a:rPr>
              <a:t> </a:t>
            </a:r>
            <a:r>
              <a:rPr kumimoji="1" lang="en-US" altLang="zh-CN" sz="2400" dirty="0">
                <a:solidFill>
                  <a:srgbClr val="595757"/>
                </a:solidFill>
                <a:latin typeface="Gill Sans MT" panose="020B0502020104020203" pitchFamily="34" charset="0"/>
              </a:rPr>
              <a:t>&amp;</a:t>
            </a:r>
            <a:r>
              <a:rPr kumimoji="1" lang="zh-CN" altLang="en-US" sz="2400" dirty="0">
                <a:solidFill>
                  <a:srgbClr val="595757"/>
                </a:solidFill>
                <a:latin typeface="Gill Sans MT" panose="020B0502020104020203" pitchFamily="34" charset="0"/>
              </a:rPr>
              <a:t> </a:t>
            </a:r>
            <a:r>
              <a:rPr kumimoji="1" lang="en-US" altLang="zh-CN" sz="2400" dirty="0">
                <a:solidFill>
                  <a:srgbClr val="595757"/>
                </a:solidFill>
                <a:latin typeface="Gill Sans MT" panose="020B0502020104020203" pitchFamily="34" charset="0"/>
              </a:rPr>
              <a:t>Computing</a:t>
            </a:r>
            <a:endParaRPr kumimoji="1" lang="zh-CN" altLang="en-US" sz="2400" dirty="0">
              <a:solidFill>
                <a:srgbClr val="595757"/>
              </a:solidFill>
              <a:latin typeface="Gill Sans MT" panose="020B0502020104020203" pitchFamily="34" charset="0"/>
            </a:endParaRPr>
          </a:p>
        </p:txBody>
      </p:sp>
      <p:sp>
        <p:nvSpPr>
          <p:cNvPr id="18" name="圆角矩形 17">
            <a:extLst>
              <a:ext uri="{FF2B5EF4-FFF2-40B4-BE49-F238E27FC236}">
                <a16:creationId xmlns:a16="http://schemas.microsoft.com/office/drawing/2014/main" id="{BBF1C846-403E-9D4E-AE4C-799E989F53F5}"/>
              </a:ext>
            </a:extLst>
          </p:cNvPr>
          <p:cNvSpPr/>
          <p:nvPr/>
        </p:nvSpPr>
        <p:spPr>
          <a:xfrm>
            <a:off x="4391428" y="2447172"/>
            <a:ext cx="2575035" cy="1571293"/>
          </a:xfrm>
          <a:prstGeom prst="roundRect">
            <a:avLst>
              <a:gd name="adj" fmla="val 10647"/>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595757"/>
                </a:solidFill>
                <a:latin typeface="Gill Sans MT" panose="020B0502020104020203" pitchFamily="34" charset="0"/>
              </a:rPr>
              <a:t>Recognize</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of</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images,</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text,</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object,</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speech</a:t>
            </a:r>
            <a:r>
              <a:rPr kumimoji="1" lang="zh-CN" altLang="en-US" sz="2000" dirty="0">
                <a:solidFill>
                  <a:srgbClr val="595757"/>
                </a:solidFill>
                <a:latin typeface="Gill Sans MT" panose="020B0502020104020203" pitchFamily="34" charset="0"/>
              </a:rPr>
              <a:t> </a:t>
            </a:r>
          </a:p>
        </p:txBody>
      </p:sp>
      <p:sp>
        <p:nvSpPr>
          <p:cNvPr id="19" name="圆角矩形 18">
            <a:extLst>
              <a:ext uri="{FF2B5EF4-FFF2-40B4-BE49-F238E27FC236}">
                <a16:creationId xmlns:a16="http://schemas.microsoft.com/office/drawing/2014/main" id="{6D5A72E5-E228-514D-9F5A-BABAE61D7D7A}"/>
              </a:ext>
            </a:extLst>
          </p:cNvPr>
          <p:cNvSpPr/>
          <p:nvPr/>
        </p:nvSpPr>
        <p:spPr>
          <a:xfrm>
            <a:off x="7584679" y="2440161"/>
            <a:ext cx="2575035" cy="1571293"/>
          </a:xfrm>
          <a:prstGeom prst="roundRect">
            <a:avLst>
              <a:gd name="adj" fmla="val 10647"/>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rgbClr val="595757"/>
                </a:solidFill>
                <a:latin typeface="Gill Sans MT" panose="020B0502020104020203" pitchFamily="34" charset="0"/>
              </a:rPr>
              <a:t>Organize</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and</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generate</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knowledge,</a:t>
            </a:r>
            <a:r>
              <a:rPr kumimoji="1" lang="zh-CN" altLang="en-US" sz="2000" dirty="0">
                <a:solidFill>
                  <a:srgbClr val="595757"/>
                </a:solidFill>
                <a:latin typeface="Gill Sans MT" panose="020B0502020104020203" pitchFamily="34" charset="0"/>
              </a:rPr>
              <a:t> </a:t>
            </a:r>
            <a:r>
              <a:rPr kumimoji="1" lang="en-US" altLang="zh-CN" sz="2000" dirty="0">
                <a:solidFill>
                  <a:srgbClr val="595757"/>
                </a:solidFill>
                <a:latin typeface="Gill Sans MT" panose="020B0502020104020203" pitchFamily="34" charset="0"/>
              </a:rPr>
              <a:t>reasoning</a:t>
            </a:r>
            <a:endParaRPr kumimoji="1" lang="zh-CN" altLang="en-US" sz="2000" dirty="0">
              <a:solidFill>
                <a:srgbClr val="595757"/>
              </a:solidFill>
              <a:latin typeface="Gill Sans MT" panose="020B0502020104020203" pitchFamily="34" charset="0"/>
            </a:endParaRPr>
          </a:p>
        </p:txBody>
      </p:sp>
      <p:pic>
        <p:nvPicPr>
          <p:cNvPr id="20" name="图片 19">
            <a:extLst>
              <a:ext uri="{FF2B5EF4-FFF2-40B4-BE49-F238E27FC236}">
                <a16:creationId xmlns:a16="http://schemas.microsoft.com/office/drawing/2014/main" id="{230C9506-5807-B340-A2BA-0CAAD1CB017E}"/>
              </a:ext>
            </a:extLst>
          </p:cNvPr>
          <p:cNvPicPr>
            <a:picLocks noChangeAspect="1"/>
          </p:cNvPicPr>
          <p:nvPr/>
        </p:nvPicPr>
        <p:blipFill>
          <a:blip r:embed="rId2"/>
          <a:stretch>
            <a:fillRect/>
          </a:stretch>
        </p:blipFill>
        <p:spPr>
          <a:xfrm>
            <a:off x="5039210" y="5442909"/>
            <a:ext cx="1279469" cy="801756"/>
          </a:xfrm>
          <a:prstGeom prst="rect">
            <a:avLst/>
          </a:prstGeom>
        </p:spPr>
      </p:pic>
    </p:spTree>
    <p:extLst>
      <p:ext uri="{BB962C8B-B14F-4D97-AF65-F5344CB8AC3E}">
        <p14:creationId xmlns:p14="http://schemas.microsoft.com/office/powerpoint/2010/main" val="273774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0A729-0160-B949-A352-0666F9B70860}"/>
              </a:ext>
            </a:extLst>
          </p:cNvPr>
          <p:cNvSpPr>
            <a:spLocks noGrp="1"/>
          </p:cNvSpPr>
          <p:nvPr>
            <p:ph type="title"/>
          </p:nvPr>
        </p:nvSpPr>
        <p:spPr/>
        <p:txBody>
          <a:bodyPr/>
          <a:lstStyle/>
          <a:p>
            <a:r>
              <a:rPr lang="zh-CN" altLang="en-US" dirty="0"/>
              <a:t>从感知到认知，专用到通用</a:t>
            </a:r>
          </a:p>
        </p:txBody>
      </p:sp>
      <p:pic>
        <p:nvPicPr>
          <p:cNvPr id="7" name="图片 6">
            <a:extLst>
              <a:ext uri="{FF2B5EF4-FFF2-40B4-BE49-F238E27FC236}">
                <a16:creationId xmlns:a16="http://schemas.microsoft.com/office/drawing/2014/main" id="{0BBA0C24-C494-F54E-9B0A-2F11FF08614C}"/>
              </a:ext>
            </a:extLst>
          </p:cNvPr>
          <p:cNvPicPr>
            <a:picLocks noChangeAspect="1"/>
          </p:cNvPicPr>
          <p:nvPr/>
        </p:nvPicPr>
        <p:blipFill>
          <a:blip r:embed="rId2"/>
          <a:stretch>
            <a:fillRect/>
          </a:stretch>
        </p:blipFill>
        <p:spPr>
          <a:xfrm>
            <a:off x="6846632" y="2167491"/>
            <a:ext cx="2791354" cy="3634576"/>
          </a:xfrm>
          <a:prstGeom prst="rect">
            <a:avLst/>
          </a:prstGeom>
        </p:spPr>
      </p:pic>
      <p:sp>
        <p:nvSpPr>
          <p:cNvPr id="9" name="内容占位符 8">
            <a:extLst>
              <a:ext uri="{FF2B5EF4-FFF2-40B4-BE49-F238E27FC236}">
                <a16:creationId xmlns:a16="http://schemas.microsoft.com/office/drawing/2014/main" id="{EB6DDFB3-1D9F-2443-B3D9-50A3C6F3A440}"/>
              </a:ext>
            </a:extLst>
          </p:cNvPr>
          <p:cNvSpPr>
            <a:spLocks noGrp="1"/>
          </p:cNvSpPr>
          <p:nvPr>
            <p:ph sz="half" idx="1"/>
          </p:nvPr>
        </p:nvSpPr>
        <p:spPr>
          <a:xfrm>
            <a:off x="623635" y="1360170"/>
            <a:ext cx="10963473" cy="794451"/>
          </a:xfrm>
        </p:spPr>
        <p:txBody>
          <a:bodyPr/>
          <a:lstStyle/>
          <a:p>
            <a:r>
              <a:rPr lang="en-US" altLang="zh-CN" dirty="0"/>
              <a:t>AI</a:t>
            </a:r>
            <a:r>
              <a:rPr lang="zh-CN" altLang="en-US" dirty="0"/>
              <a:t>发展跨越拐点，从感知智能走向认知智能，具体体现在</a:t>
            </a:r>
            <a:r>
              <a:rPr lang="en-US" altLang="zh-CN" dirty="0"/>
              <a:t>AGI</a:t>
            </a:r>
            <a:r>
              <a:rPr lang="zh-CN" altLang="en-US" dirty="0"/>
              <a:t>走向内容生成，从专用走向通用；</a:t>
            </a:r>
          </a:p>
        </p:txBody>
      </p:sp>
      <p:pic>
        <p:nvPicPr>
          <p:cNvPr id="10" name="图片 9">
            <a:extLst>
              <a:ext uri="{FF2B5EF4-FFF2-40B4-BE49-F238E27FC236}">
                <a16:creationId xmlns:a16="http://schemas.microsoft.com/office/drawing/2014/main" id="{0C6A57E2-DC7D-D746-9105-DD6349B570ED}"/>
              </a:ext>
            </a:extLst>
          </p:cNvPr>
          <p:cNvPicPr>
            <a:picLocks noChangeAspect="1"/>
          </p:cNvPicPr>
          <p:nvPr/>
        </p:nvPicPr>
        <p:blipFill rotWithShape="1">
          <a:blip r:embed="rId3"/>
          <a:srcRect l="14542" t="4183" r="16742" b="3530"/>
          <a:stretch/>
        </p:blipFill>
        <p:spPr>
          <a:xfrm>
            <a:off x="1612483" y="2015634"/>
            <a:ext cx="2961254" cy="3976970"/>
          </a:xfrm>
          <a:prstGeom prst="rect">
            <a:avLst/>
          </a:prstGeom>
        </p:spPr>
      </p:pic>
      <p:sp>
        <p:nvSpPr>
          <p:cNvPr id="8" name="内容占位符 4">
            <a:extLst>
              <a:ext uri="{FF2B5EF4-FFF2-40B4-BE49-F238E27FC236}">
                <a16:creationId xmlns:a16="http://schemas.microsoft.com/office/drawing/2014/main" id="{92ED8FAE-5854-5F41-AB9A-74F8CBBFD2F8}"/>
              </a:ext>
            </a:extLst>
          </p:cNvPr>
          <p:cNvSpPr txBox="1">
            <a:spLocks/>
          </p:cNvSpPr>
          <p:nvPr/>
        </p:nvSpPr>
        <p:spPr>
          <a:xfrm>
            <a:off x="1891862" y="5897705"/>
            <a:ext cx="2227270"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800" b="1" dirty="0"/>
              <a:t>2016</a:t>
            </a:r>
            <a:r>
              <a:rPr lang="zh-CN" altLang="en-US" sz="2800" b="1" dirty="0"/>
              <a:t> 年</a:t>
            </a:r>
            <a:endParaRPr lang="en-US" sz="2800" b="1" dirty="0"/>
          </a:p>
        </p:txBody>
      </p:sp>
      <p:sp>
        <p:nvSpPr>
          <p:cNvPr id="11" name="内容占位符 4">
            <a:extLst>
              <a:ext uri="{FF2B5EF4-FFF2-40B4-BE49-F238E27FC236}">
                <a16:creationId xmlns:a16="http://schemas.microsoft.com/office/drawing/2014/main" id="{2766CEE6-781A-824D-918F-4CE844AE361B}"/>
              </a:ext>
            </a:extLst>
          </p:cNvPr>
          <p:cNvSpPr txBox="1">
            <a:spLocks/>
          </p:cNvSpPr>
          <p:nvPr/>
        </p:nvSpPr>
        <p:spPr>
          <a:xfrm>
            <a:off x="7128674" y="5897705"/>
            <a:ext cx="2227270"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800" b="1" dirty="0"/>
              <a:t>2018</a:t>
            </a:r>
            <a:r>
              <a:rPr lang="zh-CN" altLang="en-US" sz="2800" b="1" dirty="0"/>
              <a:t> 年</a:t>
            </a:r>
            <a:endParaRPr lang="en-US" sz="2800" b="1" dirty="0"/>
          </a:p>
        </p:txBody>
      </p:sp>
    </p:spTree>
    <p:extLst>
      <p:ext uri="{BB962C8B-B14F-4D97-AF65-F5344CB8AC3E}">
        <p14:creationId xmlns:p14="http://schemas.microsoft.com/office/powerpoint/2010/main" val="401428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60A729-0160-B949-A352-0666F9B70860}"/>
              </a:ext>
            </a:extLst>
          </p:cNvPr>
          <p:cNvSpPr>
            <a:spLocks noGrp="1"/>
          </p:cNvSpPr>
          <p:nvPr>
            <p:ph type="title"/>
          </p:nvPr>
        </p:nvSpPr>
        <p:spPr/>
        <p:txBody>
          <a:bodyPr/>
          <a:lstStyle/>
          <a:p>
            <a:r>
              <a:rPr lang="en-US" altLang="zh-CN" dirty="0"/>
              <a:t>AI</a:t>
            </a:r>
            <a:r>
              <a:rPr lang="zh-CN" altLang="en-US" dirty="0"/>
              <a:t>系统</a:t>
            </a:r>
          </a:p>
        </p:txBody>
      </p:sp>
      <p:sp>
        <p:nvSpPr>
          <p:cNvPr id="5" name="内容占位符 4">
            <a:extLst>
              <a:ext uri="{FF2B5EF4-FFF2-40B4-BE49-F238E27FC236}">
                <a16:creationId xmlns:a16="http://schemas.microsoft.com/office/drawing/2014/main" id="{F1F58866-9CD7-494F-86B6-BA5FDB6590D9}"/>
              </a:ext>
            </a:extLst>
          </p:cNvPr>
          <p:cNvSpPr>
            <a:spLocks noGrp="1"/>
          </p:cNvSpPr>
          <p:nvPr>
            <p:ph sz="half" idx="1"/>
          </p:nvPr>
        </p:nvSpPr>
        <p:spPr>
          <a:xfrm>
            <a:off x="481757" y="1187669"/>
            <a:ext cx="11161240" cy="5104273"/>
          </a:xfrm>
        </p:spPr>
        <p:txBody>
          <a:bodyPr/>
          <a:lstStyle/>
          <a:p>
            <a:r>
              <a:rPr lang="zh-CN" altLang="en-US" sz="2000" dirty="0"/>
              <a:t>名字大家大胆地贡献 </a:t>
            </a:r>
            <a:r>
              <a:rPr lang="en-US" altLang="zh-CN" sz="2000" dirty="0"/>
              <a:t>~</a:t>
            </a:r>
          </a:p>
          <a:p>
            <a:r>
              <a:rPr lang="en-US" altLang="zh-CN" sz="2000" dirty="0"/>
              <a:t>《AI</a:t>
            </a:r>
            <a:r>
              <a:rPr lang="zh-CN" altLang="en-US" sz="2000" dirty="0"/>
              <a:t> 系统原理解密</a:t>
            </a:r>
            <a:r>
              <a:rPr lang="en-US" altLang="zh-CN" sz="2000" dirty="0"/>
              <a:t>》《</a:t>
            </a:r>
            <a:r>
              <a:rPr lang="zh-CN" altLang="en-US" sz="2000" dirty="0"/>
              <a:t>大模型遇上</a:t>
            </a:r>
            <a:r>
              <a:rPr lang="en-US" altLang="zh-CN" sz="2000" dirty="0"/>
              <a:t>AI</a:t>
            </a:r>
            <a:r>
              <a:rPr lang="zh-CN" altLang="en-US" sz="2000" dirty="0"/>
              <a:t>系统</a:t>
            </a:r>
            <a:r>
              <a:rPr lang="en-US" altLang="zh-CN" sz="2000" dirty="0"/>
              <a:t>》</a:t>
            </a:r>
            <a:r>
              <a:rPr lang="zh-CN" altLang="en-US" sz="2000" dirty="0"/>
              <a:t> 叭叭叭</a:t>
            </a:r>
            <a:r>
              <a:rPr lang="en-US" altLang="zh-CN" sz="2000" dirty="0"/>
              <a:t>~</a:t>
            </a:r>
            <a:endParaRPr lang="zh-CN" altLang="en-US" sz="2000" dirty="0"/>
          </a:p>
        </p:txBody>
      </p:sp>
      <p:pic>
        <p:nvPicPr>
          <p:cNvPr id="19" name="图片 18">
            <a:extLst>
              <a:ext uri="{FF2B5EF4-FFF2-40B4-BE49-F238E27FC236}">
                <a16:creationId xmlns:a16="http://schemas.microsoft.com/office/drawing/2014/main" id="{E842F47A-0FEE-7B4F-8CAC-4455FC591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739" y="2664517"/>
            <a:ext cx="4438648" cy="3749232"/>
          </a:xfrm>
          <a:prstGeom prst="rect">
            <a:avLst/>
          </a:prstGeom>
        </p:spPr>
      </p:pic>
    </p:spTree>
    <p:extLst>
      <p:ext uri="{BB962C8B-B14F-4D97-AF65-F5344CB8AC3E}">
        <p14:creationId xmlns:p14="http://schemas.microsoft.com/office/powerpoint/2010/main" val="1287759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p:txBody>
          <a:bodyPr/>
          <a:lstStyle/>
          <a:p>
            <a:r>
              <a:rPr lang="zh-CN" altLang="en-US" sz="2400" dirty="0"/>
              <a:t>让模型变大、让参数量爆炸式增长，真的能让</a:t>
            </a:r>
            <a:r>
              <a:rPr lang="en-US" altLang="zh-CN" sz="2400" dirty="0"/>
              <a:t>AI</a:t>
            </a:r>
            <a:r>
              <a:rPr lang="zh-CN" altLang="en-US" sz="2400" dirty="0"/>
              <a:t>模型学习变得更好？</a:t>
            </a:r>
            <a:endParaRPr lang="en-US" altLang="zh-CN" sz="2400" dirty="0"/>
          </a:p>
          <a:p>
            <a:r>
              <a:rPr lang="zh-CN" altLang="en-US" sz="2400" dirty="0"/>
              <a:t>大模型能让机器带来真正的人工智能？</a:t>
            </a:r>
          </a:p>
        </p:txBody>
      </p:sp>
    </p:spTree>
    <p:extLst>
      <p:ext uri="{BB962C8B-B14F-4D97-AF65-F5344CB8AC3E}">
        <p14:creationId xmlns:p14="http://schemas.microsoft.com/office/powerpoint/2010/main" val="148580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p:txBody>
          <a:bodyPr/>
          <a:lstStyle/>
          <a:p>
            <a:r>
              <a:rPr lang="zh-CN" altLang="en-US" sz="2400" dirty="0"/>
              <a:t>模型碎片化，大模型提供预训练方案</a:t>
            </a:r>
          </a:p>
        </p:txBody>
      </p:sp>
      <p:pic>
        <p:nvPicPr>
          <p:cNvPr id="8" name="图片 7">
            <a:extLst>
              <a:ext uri="{FF2B5EF4-FFF2-40B4-BE49-F238E27FC236}">
                <a16:creationId xmlns:a16="http://schemas.microsoft.com/office/drawing/2014/main" id="{C64005BE-552E-E043-A507-D55D646A595A}"/>
              </a:ext>
            </a:extLst>
          </p:cNvPr>
          <p:cNvPicPr>
            <a:picLocks noChangeAspect="1"/>
          </p:cNvPicPr>
          <p:nvPr/>
        </p:nvPicPr>
        <p:blipFill rotWithShape="1">
          <a:blip r:embed="rId3"/>
          <a:srcRect l="4820" r="3444"/>
          <a:stretch/>
        </p:blipFill>
        <p:spPr>
          <a:xfrm>
            <a:off x="6386414" y="2266247"/>
            <a:ext cx="5262664" cy="3806314"/>
          </a:xfrm>
          <a:prstGeom prst="rect">
            <a:avLst/>
          </a:prstGeom>
        </p:spPr>
      </p:pic>
      <p:pic>
        <p:nvPicPr>
          <p:cNvPr id="7" name="图片 6">
            <a:extLst>
              <a:ext uri="{FF2B5EF4-FFF2-40B4-BE49-F238E27FC236}">
                <a16:creationId xmlns:a16="http://schemas.microsoft.com/office/drawing/2014/main" id="{A51B961E-471E-154B-8810-E520467A9AFA}"/>
              </a:ext>
            </a:extLst>
          </p:cNvPr>
          <p:cNvPicPr>
            <a:picLocks noChangeAspect="1"/>
          </p:cNvPicPr>
          <p:nvPr/>
        </p:nvPicPr>
        <p:blipFill rotWithShape="1">
          <a:blip r:embed="rId4"/>
          <a:srcRect l="5725" r="4773"/>
          <a:stretch/>
        </p:blipFill>
        <p:spPr>
          <a:xfrm>
            <a:off x="685604" y="2160425"/>
            <a:ext cx="5400600" cy="3932871"/>
          </a:xfrm>
          <a:prstGeom prst="rect">
            <a:avLst/>
          </a:prstGeom>
        </p:spPr>
      </p:pic>
    </p:spTree>
    <p:extLst>
      <p:ext uri="{BB962C8B-B14F-4D97-AF65-F5344CB8AC3E}">
        <p14:creationId xmlns:p14="http://schemas.microsoft.com/office/powerpoint/2010/main" val="158193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p:txBody>
          <a:bodyPr/>
          <a:lstStyle/>
          <a:p>
            <a:r>
              <a:rPr lang="zh-CN" altLang="en-US" sz="2400" dirty="0"/>
              <a:t>模型碎片化，大模型提供预训练方案</a:t>
            </a:r>
          </a:p>
        </p:txBody>
      </p:sp>
      <p:pic>
        <p:nvPicPr>
          <p:cNvPr id="3" name="图片 2">
            <a:extLst>
              <a:ext uri="{FF2B5EF4-FFF2-40B4-BE49-F238E27FC236}">
                <a16:creationId xmlns:a16="http://schemas.microsoft.com/office/drawing/2014/main" id="{A5B5A865-AADD-2A47-BF09-BBE152ADE6E5}"/>
              </a:ext>
            </a:extLst>
          </p:cNvPr>
          <p:cNvPicPr>
            <a:picLocks noChangeAspect="1"/>
          </p:cNvPicPr>
          <p:nvPr/>
        </p:nvPicPr>
        <p:blipFill>
          <a:blip r:embed="rId3"/>
          <a:stretch>
            <a:fillRect/>
          </a:stretch>
        </p:blipFill>
        <p:spPr>
          <a:xfrm>
            <a:off x="5954365" y="2492896"/>
            <a:ext cx="5330731" cy="2213061"/>
          </a:xfrm>
          <a:prstGeom prst="rect">
            <a:avLst/>
          </a:prstGeom>
        </p:spPr>
      </p:pic>
      <p:sp>
        <p:nvSpPr>
          <p:cNvPr id="4" name="矩形 3">
            <a:extLst>
              <a:ext uri="{FF2B5EF4-FFF2-40B4-BE49-F238E27FC236}">
                <a16:creationId xmlns:a16="http://schemas.microsoft.com/office/drawing/2014/main" id="{B6554614-30F4-9344-AD19-9D6FF4DA3A93}"/>
              </a:ext>
            </a:extLst>
          </p:cNvPr>
          <p:cNvSpPr/>
          <p:nvPr/>
        </p:nvSpPr>
        <p:spPr>
          <a:xfrm>
            <a:off x="6314405" y="5104820"/>
            <a:ext cx="4809212" cy="584775"/>
          </a:xfrm>
          <a:prstGeom prst="rect">
            <a:avLst/>
          </a:prstGeom>
        </p:spPr>
        <p:txBody>
          <a:bodyPr wrap="square">
            <a:spAutoFit/>
          </a:bodyPr>
          <a:lstStyle/>
          <a:p>
            <a:r>
              <a:rPr lang="en-US" altLang="zh-CN" sz="1600" dirty="0">
                <a:solidFill>
                  <a:srgbClr val="374154"/>
                </a:solidFill>
                <a:latin typeface="+mj-ea"/>
                <a:ea typeface="+mj-ea"/>
              </a:rPr>
              <a:t>Google</a:t>
            </a:r>
            <a:r>
              <a:rPr lang="zh-CN" altLang="en-US" sz="1600" dirty="0">
                <a:solidFill>
                  <a:srgbClr val="374154"/>
                </a:solidFill>
                <a:latin typeface="+mj-ea"/>
                <a:ea typeface="+mj-ea"/>
              </a:rPr>
              <a:t> </a:t>
            </a:r>
            <a:r>
              <a:rPr lang="en-US" altLang="zh-CN" sz="1600" dirty="0">
                <a:solidFill>
                  <a:srgbClr val="374154"/>
                </a:solidFill>
                <a:latin typeface="+mj-ea"/>
                <a:ea typeface="+mj-ea"/>
              </a:rPr>
              <a:t>ExT5</a:t>
            </a:r>
            <a:r>
              <a:rPr lang="zh-CN" altLang="en-US" sz="1600" dirty="0">
                <a:solidFill>
                  <a:srgbClr val="374154"/>
                </a:solidFill>
                <a:latin typeface="+mj-ea"/>
                <a:ea typeface="+mj-ea"/>
              </a:rPr>
              <a:t>将上述的多任务训练过程前置到预训练中，共构建了</a:t>
            </a:r>
            <a:r>
              <a:rPr lang="en-US" altLang="zh-CN" sz="1600" dirty="0">
                <a:solidFill>
                  <a:srgbClr val="374154"/>
                </a:solidFill>
                <a:latin typeface="+mj-ea"/>
                <a:ea typeface="+mj-ea"/>
              </a:rPr>
              <a:t>107</a:t>
            </a:r>
            <a:r>
              <a:rPr lang="zh-CN" altLang="en-US" sz="1600" dirty="0">
                <a:solidFill>
                  <a:srgbClr val="374154"/>
                </a:solidFill>
                <a:latin typeface="+mj-ea"/>
                <a:ea typeface="+mj-ea"/>
              </a:rPr>
              <a:t>个</a:t>
            </a:r>
            <a:r>
              <a:rPr lang="en-US" altLang="zh-CN" sz="1600" dirty="0">
                <a:solidFill>
                  <a:srgbClr val="374154"/>
                </a:solidFill>
                <a:latin typeface="+mj-ea"/>
                <a:ea typeface="+mj-ea"/>
              </a:rPr>
              <a:t>NLP</a:t>
            </a:r>
            <a:r>
              <a:rPr lang="zh-CN" altLang="en-US" sz="1600" dirty="0">
                <a:solidFill>
                  <a:srgbClr val="374154"/>
                </a:solidFill>
                <a:latin typeface="+mj-ea"/>
                <a:ea typeface="+mj-ea"/>
              </a:rPr>
              <a:t>多任务数据集</a:t>
            </a:r>
          </a:p>
        </p:txBody>
      </p:sp>
      <p:pic>
        <p:nvPicPr>
          <p:cNvPr id="5" name="图片 4">
            <a:extLst>
              <a:ext uri="{FF2B5EF4-FFF2-40B4-BE49-F238E27FC236}">
                <a16:creationId xmlns:a16="http://schemas.microsoft.com/office/drawing/2014/main" id="{24706709-DDA9-9A4B-A187-7A2D56430FA8}"/>
              </a:ext>
            </a:extLst>
          </p:cNvPr>
          <p:cNvPicPr>
            <a:picLocks noChangeAspect="1"/>
          </p:cNvPicPr>
          <p:nvPr/>
        </p:nvPicPr>
        <p:blipFill>
          <a:blip r:embed="rId4"/>
          <a:stretch>
            <a:fillRect/>
          </a:stretch>
        </p:blipFill>
        <p:spPr>
          <a:xfrm>
            <a:off x="1057821" y="2310486"/>
            <a:ext cx="4191000" cy="2501900"/>
          </a:xfrm>
          <a:prstGeom prst="rect">
            <a:avLst/>
          </a:prstGeom>
        </p:spPr>
      </p:pic>
      <p:sp>
        <p:nvSpPr>
          <p:cNvPr id="6" name="矩形 5">
            <a:extLst>
              <a:ext uri="{FF2B5EF4-FFF2-40B4-BE49-F238E27FC236}">
                <a16:creationId xmlns:a16="http://schemas.microsoft.com/office/drawing/2014/main" id="{D5926FC1-6772-B941-B032-230776004899}"/>
              </a:ext>
            </a:extLst>
          </p:cNvPr>
          <p:cNvSpPr/>
          <p:nvPr/>
        </p:nvSpPr>
        <p:spPr>
          <a:xfrm>
            <a:off x="913805" y="5104820"/>
            <a:ext cx="4809212" cy="584775"/>
          </a:xfrm>
          <a:prstGeom prst="rect">
            <a:avLst/>
          </a:prstGeom>
        </p:spPr>
        <p:txBody>
          <a:bodyPr wrap="square">
            <a:spAutoFit/>
          </a:bodyPr>
          <a:lstStyle/>
          <a:p>
            <a:r>
              <a:rPr lang="en-US" altLang="zh-CN" sz="1600" dirty="0">
                <a:solidFill>
                  <a:srgbClr val="404040"/>
                </a:solidFill>
                <a:latin typeface="+mj-ea"/>
                <a:ea typeface="+mj-ea"/>
              </a:rPr>
              <a:t>T0</a:t>
            </a:r>
            <a:r>
              <a:rPr lang="zh-CN" altLang="en-US" sz="1600" dirty="0">
                <a:solidFill>
                  <a:srgbClr val="404040"/>
                </a:solidFill>
                <a:latin typeface="+mj-ea"/>
                <a:ea typeface="+mj-ea"/>
              </a:rPr>
              <a:t> 继承</a:t>
            </a:r>
            <a:r>
              <a:rPr lang="en-US" altLang="zh-CN" sz="1600" dirty="0">
                <a:solidFill>
                  <a:srgbClr val="404040"/>
                </a:solidFill>
                <a:latin typeface="+mj-ea"/>
                <a:ea typeface="+mj-ea"/>
              </a:rPr>
              <a:t>Instruction Tuning</a:t>
            </a:r>
            <a:r>
              <a:rPr lang="zh-CN" altLang="en-US" sz="1600" dirty="0">
                <a:solidFill>
                  <a:srgbClr val="404040"/>
                </a:solidFill>
                <a:latin typeface="+mj-ea"/>
                <a:ea typeface="+mj-ea"/>
              </a:rPr>
              <a:t>思想，一共收集了</a:t>
            </a:r>
            <a:r>
              <a:rPr lang="en-US" altLang="zh-CN" sz="1600" dirty="0">
                <a:solidFill>
                  <a:srgbClr val="404040"/>
                </a:solidFill>
                <a:latin typeface="+mj-ea"/>
                <a:ea typeface="+mj-ea"/>
              </a:rPr>
              <a:t>171</a:t>
            </a:r>
            <a:r>
              <a:rPr lang="zh-CN" altLang="en-US" sz="1600" dirty="0">
                <a:solidFill>
                  <a:srgbClr val="404040"/>
                </a:solidFill>
                <a:latin typeface="+mj-ea"/>
                <a:ea typeface="+mj-ea"/>
              </a:rPr>
              <a:t>个多任务数据集，总共创建了</a:t>
            </a:r>
            <a:r>
              <a:rPr lang="en-US" altLang="zh-CN" sz="1600" dirty="0">
                <a:solidFill>
                  <a:srgbClr val="404040"/>
                </a:solidFill>
                <a:latin typeface="+mj-ea"/>
                <a:ea typeface="+mj-ea"/>
              </a:rPr>
              <a:t>1939</a:t>
            </a:r>
            <a:r>
              <a:rPr lang="zh-CN" altLang="en-US" sz="1600" dirty="0">
                <a:solidFill>
                  <a:srgbClr val="404040"/>
                </a:solidFill>
                <a:latin typeface="+mj-ea"/>
                <a:ea typeface="+mj-ea"/>
              </a:rPr>
              <a:t>个</a:t>
            </a:r>
            <a:r>
              <a:rPr lang="en-US" altLang="zh-CN" sz="1600" dirty="0">
                <a:solidFill>
                  <a:srgbClr val="404040"/>
                </a:solidFill>
                <a:latin typeface="+mj-ea"/>
                <a:ea typeface="+mj-ea"/>
              </a:rPr>
              <a:t>prompt</a:t>
            </a:r>
            <a:endParaRPr lang="zh-CN" altLang="en-US" sz="1600" dirty="0">
              <a:latin typeface="+mj-ea"/>
              <a:ea typeface="+mj-ea"/>
            </a:endParaRPr>
          </a:p>
        </p:txBody>
      </p:sp>
    </p:spTree>
    <p:extLst>
      <p:ext uri="{BB962C8B-B14F-4D97-AF65-F5344CB8AC3E}">
        <p14:creationId xmlns:p14="http://schemas.microsoft.com/office/powerpoint/2010/main" val="401149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p:txBody>
          <a:bodyPr/>
          <a:lstStyle/>
          <a:p>
            <a:r>
              <a:rPr lang="zh-CN" altLang="en-US" sz="2400" dirty="0"/>
              <a:t>大模型具备自监督学习功能，降低训练研发成本</a:t>
            </a:r>
          </a:p>
        </p:txBody>
      </p:sp>
      <p:pic>
        <p:nvPicPr>
          <p:cNvPr id="4" name="图片 3">
            <a:extLst>
              <a:ext uri="{FF2B5EF4-FFF2-40B4-BE49-F238E27FC236}">
                <a16:creationId xmlns:a16="http://schemas.microsoft.com/office/drawing/2014/main" id="{60BBDA2A-0C3B-3E44-B2C1-FD8DEE287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01" y="2348880"/>
            <a:ext cx="8134215" cy="3306993"/>
          </a:xfrm>
          <a:prstGeom prst="rect">
            <a:avLst/>
          </a:prstGeom>
        </p:spPr>
      </p:pic>
    </p:spTree>
    <p:extLst>
      <p:ext uri="{BB962C8B-B14F-4D97-AF65-F5344CB8AC3E}">
        <p14:creationId xmlns:p14="http://schemas.microsoft.com/office/powerpoint/2010/main" val="2884476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88ED86-FE34-7A43-B3B3-31F07F4377DE}"/>
              </a:ext>
            </a:extLst>
          </p:cNvPr>
          <p:cNvPicPr>
            <a:picLocks noChangeAspect="1"/>
          </p:cNvPicPr>
          <p:nvPr/>
        </p:nvPicPr>
        <p:blipFill rotWithShape="1">
          <a:blip r:embed="rId3">
            <a:extLst>
              <a:ext uri="{28A0092B-C50C-407E-A947-70E740481C1C}">
                <a14:useLocalDpi xmlns:a14="http://schemas.microsoft.com/office/drawing/2010/main" val="0"/>
              </a:ext>
            </a:extLst>
          </a:blip>
          <a:srcRect l="4612" t="6417" r="5239"/>
          <a:stretch/>
        </p:blipFill>
        <p:spPr>
          <a:xfrm>
            <a:off x="4436790" y="2384025"/>
            <a:ext cx="7128792" cy="3780420"/>
          </a:xfrm>
          <a:prstGeom prst="rect">
            <a:avLst/>
          </a:prstGeom>
        </p:spPr>
      </p:pic>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noFill/>
        </p:spPr>
        <p:txBody>
          <a:bodyPr/>
          <a:lstStyle/>
          <a:p>
            <a:r>
              <a:rPr lang="zh-CN" altLang="en-US" sz="2400" dirty="0"/>
              <a:t>大模型有望进一步突破现有模型结构的精度局限</a:t>
            </a:r>
          </a:p>
        </p:txBody>
      </p:sp>
      <p:pic>
        <p:nvPicPr>
          <p:cNvPr id="4" name="图片 3">
            <a:extLst>
              <a:ext uri="{FF2B5EF4-FFF2-40B4-BE49-F238E27FC236}">
                <a16:creationId xmlns:a16="http://schemas.microsoft.com/office/drawing/2014/main" id="{7E5022ED-7908-2342-AE4E-0E039A698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29" y="2197664"/>
            <a:ext cx="3744416" cy="3931636"/>
          </a:xfrm>
          <a:prstGeom prst="rect">
            <a:avLst/>
          </a:prstGeom>
        </p:spPr>
      </p:pic>
    </p:spTree>
    <p:extLst>
      <p:ext uri="{BB962C8B-B14F-4D97-AF65-F5344CB8AC3E}">
        <p14:creationId xmlns:p14="http://schemas.microsoft.com/office/powerpoint/2010/main" val="108069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D7F8C15-330D-E645-B848-0AE3B8F0EC6B}"/>
              </a:ext>
            </a:extLst>
          </p:cNvPr>
          <p:cNvSpPr>
            <a:spLocks noGrp="1"/>
          </p:cNvSpPr>
          <p:nvPr>
            <p:ph type="title"/>
          </p:nvPr>
        </p:nvSpPr>
        <p:spPr/>
        <p:txBody>
          <a:bodyPr/>
          <a:lstStyle/>
          <a:p>
            <a:r>
              <a:rPr lang="zh-CN" altLang="en-US" dirty="0"/>
              <a:t>总结与思考</a:t>
            </a:r>
          </a:p>
        </p:txBody>
      </p:sp>
      <p:sp>
        <p:nvSpPr>
          <p:cNvPr id="5" name="内容占位符 4">
            <a:extLst>
              <a:ext uri="{FF2B5EF4-FFF2-40B4-BE49-F238E27FC236}">
                <a16:creationId xmlns:a16="http://schemas.microsoft.com/office/drawing/2014/main" id="{1915CBEE-BA9B-594C-B8DD-E19727FD289D}"/>
              </a:ext>
            </a:extLst>
          </p:cNvPr>
          <p:cNvSpPr>
            <a:spLocks noGrp="1"/>
          </p:cNvSpPr>
          <p:nvPr>
            <p:ph sz="half" idx="1"/>
          </p:nvPr>
        </p:nvSpPr>
        <p:spPr/>
        <p:txBody>
          <a:bodyPr/>
          <a:lstStyle/>
          <a:p>
            <a:pPr marL="342900" indent="-342900"/>
            <a:r>
              <a:rPr lang="zh-CN" altLang="en-US" sz="2000" b="1" dirty="0"/>
              <a:t>自监督学习</a:t>
            </a:r>
            <a:r>
              <a:rPr lang="zh-CN" altLang="en-US" sz="2000" dirty="0"/>
              <a:t>，可以减少数据标注，降低训练研发成本；</a:t>
            </a:r>
            <a:endParaRPr lang="en-US" altLang="zh-CN" sz="2000" dirty="0"/>
          </a:p>
          <a:p>
            <a:pPr marL="342900" indent="-342900"/>
            <a:r>
              <a:rPr lang="zh-CN" altLang="en-US" sz="2000" b="1" dirty="0"/>
              <a:t>模型参数规模越大</a:t>
            </a:r>
            <a:r>
              <a:rPr lang="zh-CN" altLang="en-US" sz="2000" dirty="0"/>
              <a:t>，有望进一步现有模型结构的精度局限突破；</a:t>
            </a:r>
          </a:p>
          <a:p>
            <a:pPr marL="342900" indent="-342900"/>
            <a:r>
              <a:rPr lang="en-US" altLang="zh-CN" sz="2000" b="1" dirty="0"/>
              <a:t>RLHF</a:t>
            </a:r>
            <a:r>
              <a:rPr lang="zh-CN" altLang="en-US" sz="2000" b="1" dirty="0"/>
              <a:t> 等强化学习</a:t>
            </a:r>
            <a:r>
              <a:rPr lang="zh-CN" altLang="en-US" sz="2000" dirty="0"/>
              <a:t>方法，实现对真实世界和人类反馈理解能力；</a:t>
            </a:r>
          </a:p>
          <a:p>
            <a:pPr marL="342900" indent="-342900"/>
            <a:r>
              <a:rPr lang="zh-CN" altLang="en-US" sz="2000" b="1" dirty="0"/>
              <a:t>解决模型碎片化</a:t>
            </a:r>
            <a:r>
              <a:rPr lang="zh-CN" altLang="en-US" sz="2000" dirty="0"/>
              <a:t>，提供预训练方案，提升</a:t>
            </a:r>
            <a:r>
              <a:rPr lang="en-US" altLang="zh-CN" sz="2000" dirty="0"/>
              <a:t>few-shot</a:t>
            </a:r>
            <a:r>
              <a:rPr lang="zh-CN" altLang="en-US" sz="2000" dirty="0"/>
              <a:t>能力；</a:t>
            </a:r>
            <a:endParaRPr lang="en-US" altLang="zh-CN" sz="2000" dirty="0"/>
          </a:p>
        </p:txBody>
      </p:sp>
    </p:spTree>
    <p:extLst>
      <p:ext uri="{BB962C8B-B14F-4D97-AF65-F5344CB8AC3E}">
        <p14:creationId xmlns:p14="http://schemas.microsoft.com/office/powerpoint/2010/main" val="2201193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大模型在</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算法层面的挑战</a:t>
            </a:r>
          </a:p>
        </p:txBody>
      </p:sp>
    </p:spTree>
    <p:extLst>
      <p:ext uri="{BB962C8B-B14F-4D97-AF65-F5344CB8AC3E}">
        <p14:creationId xmlns:p14="http://schemas.microsoft.com/office/powerpoint/2010/main" val="772938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1E2EC1F-7F22-124C-B58D-9412498CBF01}"/>
              </a:ext>
            </a:extLst>
          </p:cNvPr>
          <p:cNvSpPr/>
          <p:nvPr/>
        </p:nvSpPr>
        <p:spPr>
          <a:xfrm>
            <a:off x="616644" y="1358343"/>
            <a:ext cx="10860653" cy="1289969"/>
          </a:xfrm>
          <a:prstGeom prst="rect">
            <a:avLst/>
          </a:prstGeom>
        </p:spPr>
        <p:txBody>
          <a:bodyPr wrap="square">
            <a:spAutoFit/>
          </a:bodyPr>
          <a:lstStyle/>
          <a:p>
            <a:pPr marL="285750" indent="-285750" defTabSz="913746">
              <a:lnSpc>
                <a:spcPct val="150000"/>
              </a:lnSpc>
              <a:buClr>
                <a:srgbClr val="92D050"/>
              </a:buClr>
              <a:buFont typeface="Arial" panose="020B0604020202020204" pitchFamily="34" charset="0"/>
              <a:buChar char="•"/>
            </a:pPr>
            <a:r>
              <a:rPr lang="en-US" altLang="zh-CN" dirty="0">
                <a:solidFill>
                  <a:srgbClr val="374154"/>
                </a:solidFill>
                <a:latin typeface="Gill Sans MT" panose="020B0502020104020203" pitchFamily="34" charset="0"/>
                <a:ea typeface="+mj-ea"/>
                <a:cs typeface="Arial" pitchFamily="34" charset="0"/>
              </a:rPr>
              <a:t>175B</a:t>
            </a:r>
            <a:r>
              <a:rPr lang="zh-CN" altLang="en-US" dirty="0">
                <a:solidFill>
                  <a:srgbClr val="374154"/>
                </a:solidFill>
                <a:latin typeface="Gill Sans MT" panose="020B0502020104020203" pitchFamily="34" charset="0"/>
                <a:ea typeface="+mj-ea"/>
                <a:cs typeface="Arial" pitchFamily="34" charset="0"/>
              </a:rPr>
              <a:t>参数模型，权重参数</a:t>
            </a:r>
            <a:r>
              <a:rPr lang="en-US" altLang="zh-CN" dirty="0">
                <a:solidFill>
                  <a:srgbClr val="374154"/>
                </a:solidFill>
                <a:latin typeface="Gill Sans MT" panose="020B0502020104020203" pitchFamily="34" charset="0"/>
                <a:ea typeface="+mj-ea"/>
                <a:cs typeface="Arial" pitchFamily="34" charset="0"/>
              </a:rPr>
              <a:t>320GB</a:t>
            </a:r>
            <a:r>
              <a:rPr lang="zh-CN" altLang="en-US" dirty="0">
                <a:solidFill>
                  <a:srgbClr val="374154"/>
                </a:solidFill>
                <a:latin typeface="Gill Sans MT" panose="020B0502020104020203" pitchFamily="34" charset="0"/>
                <a:ea typeface="+mj-ea"/>
                <a:cs typeface="Arial" pitchFamily="34" charset="0"/>
              </a:rPr>
              <a:t>（</a:t>
            </a:r>
            <a:r>
              <a:rPr lang="en-US" altLang="zh-CN" dirty="0">
                <a:solidFill>
                  <a:srgbClr val="374154"/>
                </a:solidFill>
                <a:latin typeface="Gill Sans MT" panose="020B0502020104020203" pitchFamily="34" charset="0"/>
                <a:ea typeface="+mj-ea"/>
                <a:cs typeface="Arial" pitchFamily="34" charset="0"/>
              </a:rPr>
              <a:t>FP16+FP32</a:t>
            </a:r>
            <a:r>
              <a:rPr lang="zh-CN" altLang="en-US" dirty="0">
                <a:solidFill>
                  <a:srgbClr val="374154"/>
                </a:solidFill>
                <a:latin typeface="Gill Sans MT" panose="020B0502020104020203" pitchFamily="34" charset="0"/>
                <a:ea typeface="+mj-ea"/>
                <a:cs typeface="Arial" pitchFamily="34" charset="0"/>
              </a:rPr>
              <a:t>），参数放内存占用</a:t>
            </a:r>
            <a:r>
              <a:rPr lang="en-US" altLang="zh-CN" dirty="0">
                <a:solidFill>
                  <a:srgbClr val="374154"/>
                </a:solidFill>
                <a:latin typeface="Gill Sans MT" panose="020B0502020104020203" pitchFamily="34" charset="0"/>
                <a:ea typeface="+mj-ea"/>
                <a:cs typeface="Arial" pitchFamily="34" charset="0"/>
              </a:rPr>
              <a:t>700GB</a:t>
            </a:r>
            <a:r>
              <a:rPr lang="zh-CN" altLang="en-US" dirty="0">
                <a:solidFill>
                  <a:srgbClr val="374154"/>
                </a:solidFill>
                <a:latin typeface="Gill Sans MT" panose="020B0502020104020203" pitchFamily="34" charset="0"/>
                <a:ea typeface="+mj-ea"/>
                <a:cs typeface="Arial" pitchFamily="34" charset="0"/>
              </a:rPr>
              <a:t>内存（</a:t>
            </a:r>
            <a:r>
              <a:rPr lang="en-US" altLang="zh-CN" dirty="0">
                <a:solidFill>
                  <a:srgbClr val="374154"/>
                </a:solidFill>
                <a:latin typeface="Gill Sans MT" panose="020B0502020104020203" pitchFamily="34" charset="0"/>
                <a:ea typeface="+mj-ea"/>
                <a:cs typeface="Arial" pitchFamily="34" charset="0"/>
              </a:rPr>
              <a:t>HBM</a:t>
            </a:r>
            <a:r>
              <a:rPr lang="zh-CN" altLang="en-US" dirty="0">
                <a:solidFill>
                  <a:srgbClr val="374154"/>
                </a:solidFill>
                <a:latin typeface="Gill Sans MT" panose="020B0502020104020203" pitchFamily="34" charset="0"/>
                <a:ea typeface="+mj-ea"/>
                <a:cs typeface="Arial" pitchFamily="34" charset="0"/>
              </a:rPr>
              <a:t>），训练过程会增加</a:t>
            </a:r>
            <a:r>
              <a:rPr lang="en-US" altLang="zh-CN" dirty="0">
                <a:solidFill>
                  <a:srgbClr val="374154"/>
                </a:solidFill>
                <a:latin typeface="Gill Sans MT" panose="020B0502020104020203" pitchFamily="34" charset="0"/>
                <a:ea typeface="+mj-ea"/>
                <a:cs typeface="Arial" pitchFamily="34" charset="0"/>
              </a:rPr>
              <a:t>7~8</a:t>
            </a:r>
            <a:r>
              <a:rPr lang="zh-CN" altLang="en-US" dirty="0">
                <a:solidFill>
                  <a:srgbClr val="374154"/>
                </a:solidFill>
                <a:latin typeface="Gill Sans MT" panose="020B0502020104020203" pitchFamily="34" charset="0"/>
                <a:ea typeface="+mj-ea"/>
                <a:cs typeface="Arial" pitchFamily="34" charset="0"/>
              </a:rPr>
              <a:t>倍内存开销</a:t>
            </a:r>
            <a:r>
              <a:rPr lang="en-US" altLang="zh-CN" dirty="0">
                <a:solidFill>
                  <a:srgbClr val="374154"/>
                </a:solidFill>
                <a:latin typeface="Gill Sans MT" panose="020B0502020104020203" pitchFamily="34" charset="0"/>
                <a:ea typeface="+mj-ea"/>
                <a:cs typeface="Arial" pitchFamily="34" charset="0"/>
              </a:rPr>
              <a:t>~5600GB</a:t>
            </a:r>
            <a:r>
              <a:rPr lang="zh-CN" altLang="en-US" dirty="0">
                <a:solidFill>
                  <a:srgbClr val="374154"/>
                </a:solidFill>
                <a:latin typeface="Gill Sans MT" panose="020B0502020104020203" pitchFamily="34" charset="0"/>
                <a:ea typeface="+mj-ea"/>
                <a:cs typeface="Arial" pitchFamily="34" charset="0"/>
              </a:rPr>
              <a:t>内存（权重</a:t>
            </a:r>
            <a:r>
              <a:rPr lang="en-US" altLang="zh-CN" dirty="0">
                <a:solidFill>
                  <a:srgbClr val="374154"/>
                </a:solidFill>
                <a:latin typeface="Gill Sans MT" panose="020B0502020104020203" pitchFamily="34" charset="0"/>
                <a:ea typeface="+mj-ea"/>
                <a:cs typeface="Arial" pitchFamily="34" charset="0"/>
              </a:rPr>
              <a:t>+</a:t>
            </a:r>
            <a:r>
              <a:rPr lang="zh-CN" altLang="en-US" dirty="0">
                <a:solidFill>
                  <a:srgbClr val="374154"/>
                </a:solidFill>
                <a:latin typeface="Gill Sans MT" panose="020B0502020104020203" pitchFamily="34" charset="0"/>
                <a:ea typeface="+mj-ea"/>
                <a:cs typeface="Arial" pitchFamily="34" charset="0"/>
              </a:rPr>
              <a:t>激活</a:t>
            </a:r>
            <a:r>
              <a:rPr lang="en-US" altLang="zh-CN" dirty="0">
                <a:solidFill>
                  <a:srgbClr val="374154"/>
                </a:solidFill>
                <a:latin typeface="Gill Sans MT" panose="020B0502020104020203" pitchFamily="34" charset="0"/>
                <a:ea typeface="+mj-ea"/>
                <a:cs typeface="Arial" pitchFamily="34" charset="0"/>
              </a:rPr>
              <a:t>+</a:t>
            </a:r>
            <a:r>
              <a:rPr lang="zh-CN" altLang="en-US" dirty="0">
                <a:solidFill>
                  <a:srgbClr val="374154"/>
                </a:solidFill>
                <a:latin typeface="Gill Sans MT" panose="020B0502020104020203" pitchFamily="34" charset="0"/>
                <a:ea typeface="+mj-ea"/>
                <a:cs typeface="Arial" pitchFamily="34" charset="0"/>
              </a:rPr>
              <a:t>优化器状态等），</a:t>
            </a:r>
            <a:r>
              <a:rPr lang="en-US" altLang="zh-CN" dirty="0">
                <a:solidFill>
                  <a:srgbClr val="374154"/>
                </a:solidFill>
                <a:latin typeface="Gill Sans MT" panose="020B0502020104020203" pitchFamily="34" charset="0"/>
                <a:ea typeface="+mj-ea"/>
                <a:cs typeface="Arial" pitchFamily="34" charset="0"/>
              </a:rPr>
              <a:t>NPU</a:t>
            </a:r>
            <a:r>
              <a:rPr lang="zh-CN" altLang="en-US" dirty="0">
                <a:solidFill>
                  <a:srgbClr val="374154"/>
                </a:solidFill>
                <a:latin typeface="Gill Sans MT" panose="020B0502020104020203" pitchFamily="34" charset="0"/>
                <a:ea typeface="+mj-ea"/>
                <a:cs typeface="Arial" pitchFamily="34" charset="0"/>
              </a:rPr>
              <a:t> </a:t>
            </a:r>
            <a:r>
              <a:rPr lang="en-US" altLang="zh-CN" dirty="0">
                <a:solidFill>
                  <a:srgbClr val="374154"/>
                </a:solidFill>
                <a:latin typeface="Gill Sans MT" panose="020B0502020104020203" pitchFamily="34" charset="0"/>
                <a:ea typeface="+mj-ea"/>
                <a:cs typeface="Arial" pitchFamily="34" charset="0"/>
              </a:rPr>
              <a:t>64G</a:t>
            </a:r>
            <a:r>
              <a:rPr lang="zh-CN" altLang="en-US" dirty="0">
                <a:solidFill>
                  <a:srgbClr val="374154"/>
                </a:solidFill>
                <a:latin typeface="Gill Sans MT" panose="020B0502020104020203" pitchFamily="34" charset="0"/>
                <a:ea typeface="+mj-ea"/>
                <a:cs typeface="Arial" pitchFamily="34" charset="0"/>
              </a:rPr>
              <a:t>显存需要</a:t>
            </a:r>
            <a:r>
              <a:rPr lang="en-US" altLang="zh-CN" dirty="0">
                <a:solidFill>
                  <a:srgbClr val="374154"/>
                </a:solidFill>
                <a:latin typeface="Gill Sans MT" panose="020B0502020104020203" pitchFamily="34" charset="0"/>
                <a:ea typeface="+mj-ea"/>
                <a:cs typeface="Arial" pitchFamily="34" charset="0"/>
              </a:rPr>
              <a:t>87</a:t>
            </a:r>
            <a:r>
              <a:rPr lang="zh-CN" altLang="en-US" dirty="0">
                <a:solidFill>
                  <a:srgbClr val="374154"/>
                </a:solidFill>
                <a:latin typeface="Gill Sans MT" panose="020B0502020104020203" pitchFamily="34" charset="0"/>
                <a:ea typeface="+mj-ea"/>
                <a:cs typeface="Arial" pitchFamily="34" charset="0"/>
              </a:rPr>
              <a:t>张卡才能放下一个大模型。</a:t>
            </a:r>
          </a:p>
        </p:txBody>
      </p:sp>
      <p:sp>
        <p:nvSpPr>
          <p:cNvPr id="29" name="标题 1">
            <a:extLst>
              <a:ext uri="{FF2B5EF4-FFF2-40B4-BE49-F238E27FC236}">
                <a16:creationId xmlns:a16="http://schemas.microsoft.com/office/drawing/2014/main" id="{0AFC7455-07DD-9B43-90F9-27D3A05D2CB1}"/>
              </a:ext>
            </a:extLst>
          </p:cNvPr>
          <p:cNvSpPr txBox="1">
            <a:spLocks/>
          </p:cNvSpPr>
          <p:nvPr/>
        </p:nvSpPr>
        <p:spPr>
          <a:xfrm>
            <a:off x="616644" y="63032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solidFill>
                  <a:srgbClr val="C00000"/>
                </a:solidFill>
                <a:latin typeface="Futura Medium" panose="020B0602020204020303" pitchFamily="34" charset="-79"/>
                <a:ea typeface="+mj-ea"/>
                <a:cs typeface="Futura Medium" panose="020B0602020204020303" pitchFamily="34" charset="-79"/>
              </a:rPr>
              <a:t>大模型训练挑战（</a:t>
            </a:r>
            <a:r>
              <a:rPr kumimoji="1" lang="en-US" altLang="zh-CN" dirty="0">
                <a:solidFill>
                  <a:srgbClr val="C00000"/>
                </a:solidFill>
                <a:latin typeface="Futura Medium" panose="020B0602020204020303" pitchFamily="34" charset="-79"/>
                <a:ea typeface="+mj-ea"/>
                <a:cs typeface="Futura Medium" panose="020B0602020204020303" pitchFamily="34" charset="-79"/>
              </a:rPr>
              <a:t>I</a:t>
            </a:r>
            <a:r>
              <a:rPr kumimoji="1" lang="en-US" dirty="0">
                <a:solidFill>
                  <a:srgbClr val="C00000"/>
                </a:solidFill>
                <a:latin typeface="Futura Medium" panose="020B0602020204020303" pitchFamily="34" charset="-79"/>
                <a:ea typeface="+mj-ea"/>
                <a:cs typeface="Futura Medium" panose="020B0602020204020303" pitchFamily="34" charset="-79"/>
              </a:rPr>
              <a:t>）</a:t>
            </a:r>
            <a:r>
              <a:rPr kumimoji="1" lang="zh-CN" altLang="en-US" dirty="0">
                <a:solidFill>
                  <a:srgbClr val="C00000"/>
                </a:solidFill>
                <a:latin typeface="Futura Medium" panose="020B0602020204020303" pitchFamily="34" charset="-79"/>
                <a:ea typeface="+mj-ea"/>
                <a:cs typeface="Futura Medium" panose="020B0602020204020303" pitchFamily="34" charset="-79"/>
              </a:rPr>
              <a:t>：内存 </a:t>
            </a:r>
            <a:r>
              <a:rPr kumimoji="1" lang="en-US" altLang="zh-CN" dirty="0">
                <a:solidFill>
                  <a:srgbClr val="C00000"/>
                </a:solidFill>
                <a:latin typeface="Futura Medium" panose="020B0602020204020303" pitchFamily="34" charset="-79"/>
                <a:ea typeface="+mj-ea"/>
                <a:cs typeface="Futura Medium" panose="020B0602020204020303" pitchFamily="34" charset="-79"/>
              </a:rPr>
              <a:t>HBM</a:t>
            </a:r>
            <a:r>
              <a:rPr kumimoji="1" lang="zh-CN" altLang="en-US" dirty="0">
                <a:solidFill>
                  <a:srgbClr val="C00000"/>
                </a:solidFill>
                <a:latin typeface="Futura Medium" panose="020B0602020204020303" pitchFamily="34" charset="-79"/>
                <a:ea typeface="+mj-ea"/>
                <a:cs typeface="Futura Medium" panose="020B0602020204020303" pitchFamily="34" charset="-79"/>
              </a:rPr>
              <a:t> 需求大</a:t>
            </a:r>
            <a:endParaRPr kumimoji="1" lang="en-US" dirty="0">
              <a:solidFill>
                <a:srgbClr val="C00000"/>
              </a:solidFill>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36F67351-DE1C-FB4E-B78D-33B7B27AC387}"/>
              </a:ext>
            </a:extLst>
          </p:cNvPr>
          <p:cNvPicPr>
            <a:picLocks noChangeAspect="1"/>
          </p:cNvPicPr>
          <p:nvPr/>
        </p:nvPicPr>
        <p:blipFill>
          <a:blip r:embed="rId2"/>
          <a:stretch>
            <a:fillRect/>
          </a:stretch>
        </p:blipFill>
        <p:spPr>
          <a:xfrm>
            <a:off x="1177317" y="2729575"/>
            <a:ext cx="9842126" cy="3498105"/>
          </a:xfrm>
          <a:prstGeom prst="rect">
            <a:avLst/>
          </a:prstGeom>
        </p:spPr>
      </p:pic>
    </p:spTree>
    <p:extLst>
      <p:ext uri="{BB962C8B-B14F-4D97-AF65-F5344CB8AC3E}">
        <p14:creationId xmlns:p14="http://schemas.microsoft.com/office/powerpoint/2010/main" val="26981645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1E2EC1F-7F22-124C-B58D-9412498CBF01}"/>
              </a:ext>
            </a:extLst>
          </p:cNvPr>
          <p:cNvSpPr/>
          <p:nvPr/>
        </p:nvSpPr>
        <p:spPr>
          <a:xfrm>
            <a:off x="616644" y="1358343"/>
            <a:ext cx="10860653" cy="874470"/>
          </a:xfrm>
          <a:prstGeom prst="rect">
            <a:avLst/>
          </a:prstGeom>
        </p:spPr>
        <p:txBody>
          <a:bodyPr wrap="square">
            <a:spAutoFit/>
          </a:bodyPr>
          <a:lstStyle/>
          <a:p>
            <a:pPr marL="285750" indent="-285750" defTabSz="913746">
              <a:lnSpc>
                <a:spcPct val="150000"/>
              </a:lnSpc>
              <a:buClr>
                <a:srgbClr val="92D050"/>
              </a:buClr>
              <a:buFont typeface="Arial" panose="020B0604020202020204" pitchFamily="34" charset="0"/>
              <a:buChar char="•"/>
            </a:pPr>
            <a:r>
              <a:rPr lang="en-US" altLang="zh-CN" dirty="0">
                <a:solidFill>
                  <a:srgbClr val="374154"/>
                </a:solidFill>
                <a:latin typeface="Gill Sans MT" panose="020B0502020104020203" pitchFamily="34" charset="0"/>
                <a:ea typeface="+mj-ea"/>
                <a:cs typeface="Arial" pitchFamily="34" charset="0"/>
              </a:rPr>
              <a:t>175B</a:t>
            </a:r>
            <a:r>
              <a:rPr lang="zh-CN" altLang="en-US" dirty="0">
                <a:solidFill>
                  <a:srgbClr val="374154"/>
                </a:solidFill>
                <a:latin typeface="Gill Sans MT" panose="020B0502020104020203" pitchFamily="34" charset="0"/>
                <a:ea typeface="+mj-ea"/>
                <a:cs typeface="Arial" pitchFamily="34" charset="0"/>
              </a:rPr>
              <a:t>参数模型，预训练需要 </a:t>
            </a:r>
            <a:r>
              <a:rPr lang="en-US" altLang="zh-CN" dirty="0">
                <a:solidFill>
                  <a:srgbClr val="374154"/>
                </a:solidFill>
                <a:latin typeface="Gill Sans MT" panose="020B0502020104020203" pitchFamily="34" charset="0"/>
                <a:ea typeface="+mj-ea"/>
                <a:cs typeface="Arial" pitchFamily="34" charset="0"/>
              </a:rPr>
              <a:t>~300B</a:t>
            </a:r>
            <a:r>
              <a:rPr lang="zh-CN" altLang="en-US" dirty="0">
                <a:solidFill>
                  <a:srgbClr val="374154"/>
                </a:solidFill>
                <a:latin typeface="Gill Sans MT" panose="020B0502020104020203" pitchFamily="34" charset="0"/>
                <a:ea typeface="+mj-ea"/>
                <a:cs typeface="Arial" pitchFamily="34" charset="0"/>
              </a:rPr>
              <a:t> </a:t>
            </a:r>
            <a:r>
              <a:rPr lang="en-US" altLang="zh-CN" dirty="0">
                <a:solidFill>
                  <a:srgbClr val="374154"/>
                </a:solidFill>
                <a:latin typeface="Gill Sans MT" panose="020B0502020104020203" pitchFamily="34" charset="0"/>
                <a:ea typeface="+mj-ea"/>
                <a:cs typeface="Arial" pitchFamily="34" charset="0"/>
              </a:rPr>
              <a:t>Tokens</a:t>
            </a:r>
            <a:r>
              <a:rPr lang="zh-CN" altLang="en-US" dirty="0">
                <a:solidFill>
                  <a:srgbClr val="374154"/>
                </a:solidFill>
                <a:latin typeface="Gill Sans MT" panose="020B0502020104020203" pitchFamily="34" charset="0"/>
                <a:ea typeface="+mj-ea"/>
                <a:cs typeface="Arial" pitchFamily="34" charset="0"/>
              </a:rPr>
              <a:t> 的语料数据训练一轮 </a:t>
            </a:r>
            <a:r>
              <a:rPr lang="en-US" altLang="zh-CN" dirty="0">
                <a:solidFill>
                  <a:srgbClr val="374154"/>
                </a:solidFill>
                <a:latin typeface="Gill Sans MT" panose="020B0502020104020203" pitchFamily="34" charset="0"/>
                <a:ea typeface="+mj-ea"/>
                <a:cs typeface="Arial" pitchFamily="34" charset="0"/>
              </a:rPr>
              <a:t>Epoch</a:t>
            </a:r>
            <a:r>
              <a:rPr lang="zh-CN" altLang="en-US" dirty="0">
                <a:solidFill>
                  <a:srgbClr val="374154"/>
                </a:solidFill>
                <a:latin typeface="Gill Sans MT" panose="020B0502020104020203" pitchFamily="34" charset="0"/>
                <a:ea typeface="+mj-ea"/>
                <a:cs typeface="Arial" pitchFamily="34" charset="0"/>
              </a:rPr>
              <a:t>，因此 </a:t>
            </a:r>
            <a:r>
              <a:rPr lang="en-US" altLang="zh-CN" dirty="0">
                <a:solidFill>
                  <a:srgbClr val="374154"/>
                </a:solidFill>
                <a:latin typeface="Gill Sans MT" panose="020B0502020104020203" pitchFamily="34" charset="0"/>
                <a:cs typeface="Arial" pitchFamily="34" charset="0"/>
              </a:rPr>
              <a:t>87</a:t>
            </a:r>
            <a:r>
              <a:rPr lang="zh-CN" altLang="en-US" dirty="0">
                <a:solidFill>
                  <a:srgbClr val="374154"/>
                </a:solidFill>
                <a:latin typeface="Gill Sans MT" panose="020B0502020104020203" pitchFamily="34" charset="0"/>
                <a:cs typeface="Arial" pitchFamily="34" charset="0"/>
              </a:rPr>
              <a:t> 张卡</a:t>
            </a:r>
            <a:r>
              <a:rPr lang="en-US" altLang="zh-CN" dirty="0">
                <a:solidFill>
                  <a:srgbClr val="374154"/>
                </a:solidFill>
                <a:latin typeface="Gill Sans MT" panose="020B0502020104020203" pitchFamily="34" charset="0"/>
                <a:cs typeface="Arial" pitchFamily="34" charset="0"/>
              </a:rPr>
              <a:t>HMB</a:t>
            </a:r>
            <a:r>
              <a:rPr lang="zh-CN" altLang="en-US" dirty="0">
                <a:solidFill>
                  <a:srgbClr val="374154"/>
                </a:solidFill>
                <a:latin typeface="Gill Sans MT" panose="020B0502020104020203" pitchFamily="34" charset="0"/>
                <a:cs typeface="Arial" pitchFamily="34" charset="0"/>
              </a:rPr>
              <a:t>不能全用于放模型，需要留有一大部分给数据（</a:t>
            </a:r>
            <a:r>
              <a:rPr lang="en-US" altLang="zh-CN" dirty="0">
                <a:solidFill>
                  <a:srgbClr val="374154"/>
                </a:solidFill>
                <a:latin typeface="Gill Sans MT" panose="020B0502020104020203" pitchFamily="34" charset="0"/>
                <a:cs typeface="Arial" pitchFamily="34" charset="0"/>
              </a:rPr>
              <a:t>Batch</a:t>
            </a:r>
            <a:r>
              <a:rPr lang="zh-CN" altLang="en-US" dirty="0">
                <a:solidFill>
                  <a:srgbClr val="374154"/>
                </a:solidFill>
                <a:latin typeface="Gill Sans MT" panose="020B0502020104020203" pitchFamily="34" charset="0"/>
                <a:cs typeface="Arial" pitchFamily="34" charset="0"/>
              </a:rPr>
              <a:t> </a:t>
            </a:r>
            <a:r>
              <a:rPr lang="en-US" altLang="zh-CN" dirty="0">
                <a:solidFill>
                  <a:srgbClr val="374154"/>
                </a:solidFill>
                <a:latin typeface="Gill Sans MT" panose="020B0502020104020203" pitchFamily="34" charset="0"/>
                <a:cs typeface="Arial" pitchFamily="34" charset="0"/>
              </a:rPr>
              <a:t>Size</a:t>
            </a:r>
            <a:r>
              <a:rPr lang="zh-CN" altLang="en-US" dirty="0">
                <a:solidFill>
                  <a:srgbClr val="374154"/>
                </a:solidFill>
                <a:latin typeface="Gill Sans MT" panose="020B0502020104020203" pitchFamily="34" charset="0"/>
                <a:cs typeface="Arial" pitchFamily="34" charset="0"/>
              </a:rPr>
              <a:t>）</a:t>
            </a:r>
            <a:r>
              <a:rPr lang="zh-CN" altLang="en-US" dirty="0">
                <a:solidFill>
                  <a:srgbClr val="374154"/>
                </a:solidFill>
                <a:latin typeface="Gill Sans MT" panose="020B0502020104020203" pitchFamily="34" charset="0"/>
                <a:ea typeface="+mj-ea"/>
                <a:cs typeface="Arial" pitchFamily="34" charset="0"/>
              </a:rPr>
              <a:t>。</a:t>
            </a:r>
          </a:p>
        </p:txBody>
      </p:sp>
      <p:sp>
        <p:nvSpPr>
          <p:cNvPr id="29" name="标题 1">
            <a:extLst>
              <a:ext uri="{FF2B5EF4-FFF2-40B4-BE49-F238E27FC236}">
                <a16:creationId xmlns:a16="http://schemas.microsoft.com/office/drawing/2014/main" id="{0AFC7455-07DD-9B43-90F9-27D3A05D2CB1}"/>
              </a:ext>
            </a:extLst>
          </p:cNvPr>
          <p:cNvSpPr txBox="1">
            <a:spLocks/>
          </p:cNvSpPr>
          <p:nvPr/>
        </p:nvSpPr>
        <p:spPr>
          <a:xfrm>
            <a:off x="616644" y="63032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solidFill>
                  <a:srgbClr val="C00000"/>
                </a:solidFill>
                <a:latin typeface="Futura Medium" panose="020B0602020204020303" pitchFamily="34" charset="-79"/>
                <a:ea typeface="+mj-ea"/>
                <a:cs typeface="Futura Medium" panose="020B0602020204020303" pitchFamily="34" charset="-79"/>
              </a:rPr>
              <a:t>大模型训练挑战（</a:t>
            </a:r>
            <a:r>
              <a:rPr kumimoji="1" lang="en-US" altLang="zh-CN" dirty="0">
                <a:solidFill>
                  <a:srgbClr val="C00000"/>
                </a:solidFill>
                <a:latin typeface="Futura Medium" panose="020B0602020204020303" pitchFamily="34" charset="-79"/>
                <a:ea typeface="+mj-ea"/>
                <a:cs typeface="Futura Medium" panose="020B0602020204020303" pitchFamily="34" charset="-79"/>
              </a:rPr>
              <a:t>I</a:t>
            </a:r>
            <a:r>
              <a:rPr kumimoji="1" lang="en-US" dirty="0">
                <a:solidFill>
                  <a:srgbClr val="C00000"/>
                </a:solidFill>
                <a:latin typeface="Futura Medium" panose="020B0602020204020303" pitchFamily="34" charset="-79"/>
                <a:ea typeface="+mj-ea"/>
                <a:cs typeface="Futura Medium" panose="020B0602020204020303" pitchFamily="34" charset="-79"/>
              </a:rPr>
              <a:t>）</a:t>
            </a:r>
            <a:r>
              <a:rPr kumimoji="1" lang="zh-CN" altLang="en-US" dirty="0">
                <a:solidFill>
                  <a:srgbClr val="C00000"/>
                </a:solidFill>
                <a:latin typeface="Futura Medium" panose="020B0602020204020303" pitchFamily="34" charset="-79"/>
                <a:ea typeface="+mj-ea"/>
                <a:cs typeface="Futura Medium" panose="020B0602020204020303" pitchFamily="34" charset="-79"/>
              </a:rPr>
              <a:t>：内存 </a:t>
            </a:r>
            <a:r>
              <a:rPr kumimoji="1" lang="en-US" altLang="zh-CN" dirty="0">
                <a:solidFill>
                  <a:srgbClr val="C00000"/>
                </a:solidFill>
                <a:latin typeface="Futura Medium" panose="020B0602020204020303" pitchFamily="34" charset="-79"/>
                <a:ea typeface="+mj-ea"/>
                <a:cs typeface="Futura Medium" panose="020B0602020204020303" pitchFamily="34" charset="-79"/>
              </a:rPr>
              <a:t>HBM</a:t>
            </a:r>
            <a:r>
              <a:rPr kumimoji="1" lang="zh-CN" altLang="en-US" dirty="0">
                <a:solidFill>
                  <a:srgbClr val="C00000"/>
                </a:solidFill>
                <a:latin typeface="Futura Medium" panose="020B0602020204020303" pitchFamily="34" charset="-79"/>
                <a:ea typeface="+mj-ea"/>
                <a:cs typeface="Futura Medium" panose="020B0602020204020303" pitchFamily="34" charset="-79"/>
              </a:rPr>
              <a:t> 需求大</a:t>
            </a:r>
            <a:endParaRPr kumimoji="1" lang="en-US" dirty="0">
              <a:solidFill>
                <a:srgbClr val="C00000"/>
              </a:solidFill>
              <a:latin typeface="Futura Medium" panose="020B0602020204020303" pitchFamily="34" charset="-79"/>
              <a:ea typeface="+mj-ea"/>
              <a:cs typeface="Futura Medium" panose="020B0602020204020303" pitchFamily="34" charset="-79"/>
            </a:endParaRPr>
          </a:p>
        </p:txBody>
      </p:sp>
      <p:pic>
        <p:nvPicPr>
          <p:cNvPr id="2" name="图片 1">
            <a:extLst>
              <a:ext uri="{FF2B5EF4-FFF2-40B4-BE49-F238E27FC236}">
                <a16:creationId xmlns:a16="http://schemas.microsoft.com/office/drawing/2014/main" id="{9CB1176A-79FF-4B48-A2B5-E6F942B4D1B9}"/>
              </a:ext>
            </a:extLst>
          </p:cNvPr>
          <p:cNvPicPr>
            <a:picLocks noChangeAspect="1"/>
          </p:cNvPicPr>
          <p:nvPr/>
        </p:nvPicPr>
        <p:blipFill>
          <a:blip r:embed="rId2"/>
          <a:stretch>
            <a:fillRect/>
          </a:stretch>
        </p:blipFill>
        <p:spPr>
          <a:xfrm>
            <a:off x="2346466" y="2475558"/>
            <a:ext cx="7401007" cy="4001659"/>
          </a:xfrm>
          <a:prstGeom prst="rect">
            <a:avLst/>
          </a:prstGeom>
        </p:spPr>
      </p:pic>
    </p:spTree>
    <p:extLst>
      <p:ext uri="{BB962C8B-B14F-4D97-AF65-F5344CB8AC3E}">
        <p14:creationId xmlns:p14="http://schemas.microsoft.com/office/powerpoint/2010/main" val="41075454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Gill Sans MT" panose="020B0502020104020203" pitchFamily="34" charset="0"/>
              </a:rPr>
              <a:t>大模型训练挑战（</a:t>
            </a:r>
            <a:r>
              <a:rPr kumimoji="1" lang="en-US" altLang="zh-CN" dirty="0">
                <a:latin typeface="Gill Sans MT" panose="020B0502020104020203" pitchFamily="34" charset="0"/>
              </a:rPr>
              <a:t>II）</a:t>
            </a:r>
            <a:r>
              <a:rPr kumimoji="1" lang="zh-CN" altLang="en-US" dirty="0">
                <a:latin typeface="Gill Sans MT" panose="020B0502020104020203" pitchFamily="34" charset="0"/>
              </a:rPr>
              <a:t>：通信带宽影性能</a:t>
            </a:r>
            <a:endParaRPr kumimoji="1" lang="zh-CN" altLang="en-US" sz="1800" dirty="0">
              <a:solidFill>
                <a:srgbClr val="F78898"/>
              </a:solidFill>
              <a:latin typeface="Gill Sans MT" panose="020B0502020104020203" pitchFamily="34" charset="0"/>
              <a:ea typeface="+mj-ea"/>
              <a:cs typeface="Arial" pitchFamily="34" charset="0"/>
            </a:endParaRPr>
          </a:p>
        </p:txBody>
      </p:sp>
      <p:sp>
        <p:nvSpPr>
          <p:cNvPr id="9" name="矩形 8">
            <a:extLst>
              <a:ext uri="{FF2B5EF4-FFF2-40B4-BE49-F238E27FC236}">
                <a16:creationId xmlns:a16="http://schemas.microsoft.com/office/drawing/2014/main" id="{EEF17195-4826-3C41-9C19-95E0EF4EE81B}"/>
              </a:ext>
            </a:extLst>
          </p:cNvPr>
          <p:cNvSpPr/>
          <p:nvPr/>
        </p:nvSpPr>
        <p:spPr>
          <a:xfrm>
            <a:off x="616644" y="1358343"/>
            <a:ext cx="10860653" cy="1289905"/>
          </a:xfrm>
          <a:prstGeom prst="rect">
            <a:avLst/>
          </a:prstGeom>
        </p:spPr>
        <p:txBody>
          <a:bodyPr wrap="square">
            <a:spAutoFit/>
          </a:bodyPr>
          <a:lstStyle/>
          <a:p>
            <a:pPr marL="285750" indent="-285750" defTabSz="913746">
              <a:lnSpc>
                <a:spcPct val="150000"/>
              </a:lnSpc>
              <a:buClr>
                <a:srgbClr val="92D050"/>
              </a:buClr>
              <a:buFont typeface="Arial" panose="020B0604020202020204" pitchFamily="34" charset="0"/>
              <a:buChar char="•"/>
            </a:pPr>
            <a:r>
              <a:rPr lang="zh-CN" altLang="en-US" dirty="0">
                <a:solidFill>
                  <a:srgbClr val="374154"/>
                </a:solidFill>
                <a:latin typeface="+mj-ea"/>
                <a:cs typeface="Arial" pitchFamily="34" charset="0"/>
              </a:rPr>
              <a:t>大模型参数量过多，需要对模型进行切分（模型并行</a:t>
            </a:r>
            <a:r>
              <a:rPr lang="en-US" altLang="zh-CN" dirty="0">
                <a:solidFill>
                  <a:srgbClr val="374154"/>
                </a:solidFill>
                <a:latin typeface="+mj-ea"/>
                <a:cs typeface="Arial" pitchFamily="34" charset="0"/>
              </a:rPr>
              <a:t>/</a:t>
            </a:r>
            <a:r>
              <a:rPr lang="zh-CN" altLang="en-US" dirty="0">
                <a:solidFill>
                  <a:srgbClr val="374154"/>
                </a:solidFill>
                <a:latin typeface="+mj-ea"/>
                <a:cs typeface="Arial" pitchFamily="34" charset="0"/>
              </a:rPr>
              <a:t>数据并行），因此引入了通信问题。通讯过程，需要综合考虑数据参数量、计算量、计算类型、数据样本量、集群带宽拓扑和通讯策略等不同的因素，最大化利用通讯效率，提高通讯比。</a:t>
            </a:r>
          </a:p>
        </p:txBody>
      </p:sp>
      <p:pic>
        <p:nvPicPr>
          <p:cNvPr id="10" name="图片 9">
            <a:extLst>
              <a:ext uri="{FF2B5EF4-FFF2-40B4-BE49-F238E27FC236}">
                <a16:creationId xmlns:a16="http://schemas.microsoft.com/office/drawing/2014/main" id="{AD8D9355-BBF3-7345-93D6-920A71FA9664}"/>
              </a:ext>
            </a:extLst>
          </p:cNvPr>
          <p:cNvPicPr>
            <a:picLocks noChangeAspect="1"/>
          </p:cNvPicPr>
          <p:nvPr/>
        </p:nvPicPr>
        <p:blipFill rotWithShape="1">
          <a:blip r:embed="rId2"/>
          <a:srcRect r="27745" b="9332"/>
          <a:stretch/>
        </p:blipFill>
        <p:spPr>
          <a:xfrm>
            <a:off x="1122053" y="2984937"/>
            <a:ext cx="5302149" cy="3326661"/>
          </a:xfrm>
          <a:prstGeom prst="rect">
            <a:avLst/>
          </a:prstGeom>
        </p:spPr>
      </p:pic>
      <p:pic>
        <p:nvPicPr>
          <p:cNvPr id="11" name="图片 10">
            <a:extLst>
              <a:ext uri="{FF2B5EF4-FFF2-40B4-BE49-F238E27FC236}">
                <a16:creationId xmlns:a16="http://schemas.microsoft.com/office/drawing/2014/main" id="{7526651F-2AD9-B447-9008-8873E8E6A982}"/>
              </a:ext>
            </a:extLst>
          </p:cNvPr>
          <p:cNvPicPr>
            <a:picLocks noChangeAspect="1"/>
          </p:cNvPicPr>
          <p:nvPr/>
        </p:nvPicPr>
        <p:blipFill rotWithShape="1">
          <a:blip r:embed="rId3"/>
          <a:srcRect l="41444"/>
          <a:stretch/>
        </p:blipFill>
        <p:spPr>
          <a:xfrm>
            <a:off x="7361580" y="2984937"/>
            <a:ext cx="3502923" cy="3178014"/>
          </a:xfrm>
          <a:prstGeom prst="rect">
            <a:avLst/>
          </a:prstGeom>
        </p:spPr>
      </p:pic>
    </p:spTree>
    <p:extLst>
      <p:ext uri="{BB962C8B-B14F-4D97-AF65-F5344CB8AC3E}">
        <p14:creationId xmlns:p14="http://schemas.microsoft.com/office/powerpoint/2010/main" val="19429457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t>大模型训练挑战（</a:t>
            </a:r>
            <a:r>
              <a:rPr kumimoji="1" lang="en-US" altLang="zh-CN" dirty="0"/>
              <a:t>III）</a:t>
            </a:r>
            <a:r>
              <a:rPr kumimoji="1" lang="zh-CN" altLang="en-US" dirty="0"/>
              <a:t>：性能调优难</a:t>
            </a:r>
            <a:endParaRPr kumimoji="1" lang="zh-CN" altLang="en-US" sz="2800" dirty="0">
              <a:solidFill>
                <a:srgbClr val="F78898"/>
              </a:solidFill>
              <a:ea typeface="+mj-ea"/>
            </a:endParaRPr>
          </a:p>
        </p:txBody>
      </p:sp>
      <p:sp>
        <p:nvSpPr>
          <p:cNvPr id="11" name="矩形 10">
            <a:extLst>
              <a:ext uri="{FF2B5EF4-FFF2-40B4-BE49-F238E27FC236}">
                <a16:creationId xmlns:a16="http://schemas.microsoft.com/office/drawing/2014/main" id="{E6A3738C-422D-B64E-9932-6C5D52A6484F}"/>
              </a:ext>
            </a:extLst>
          </p:cNvPr>
          <p:cNvSpPr/>
          <p:nvPr/>
        </p:nvSpPr>
        <p:spPr>
          <a:xfrm>
            <a:off x="623635" y="1403709"/>
            <a:ext cx="10780089" cy="961225"/>
          </a:xfrm>
          <a:prstGeom prst="rect">
            <a:avLst/>
          </a:prstGeom>
        </p:spPr>
        <p:txBody>
          <a:bodyPr wrap="square">
            <a:spAutoFit/>
          </a:bodyPr>
          <a:lstStyle/>
          <a:p>
            <a:pPr marL="342900" indent="-342900" defTabSz="913746">
              <a:lnSpc>
                <a:spcPct val="150000"/>
              </a:lnSpc>
              <a:buClr>
                <a:srgbClr val="92D050"/>
              </a:buClr>
              <a:buFont typeface="Arial" panose="020B0604020202020204" pitchFamily="34" charset="0"/>
              <a:buChar char="•"/>
            </a:pPr>
            <a:r>
              <a:rPr lang="zh-CN" altLang="en-US" sz="2000" dirty="0">
                <a:solidFill>
                  <a:srgbClr val="374154"/>
                </a:solidFill>
                <a:latin typeface="Gill Sans MT" panose="020B0502020104020203" pitchFamily="34" charset="0"/>
                <a:ea typeface="+mj-ea"/>
                <a:cs typeface="Arial" pitchFamily="34" charset="0"/>
              </a:rPr>
              <a:t>大规模训练中，不仅要求</a:t>
            </a:r>
            <a:r>
              <a:rPr lang="en-US" altLang="zh-CN" sz="2000" dirty="0">
                <a:solidFill>
                  <a:srgbClr val="374154"/>
                </a:solidFill>
                <a:latin typeface="Gill Sans MT" panose="020B0502020104020203" pitchFamily="34" charset="0"/>
                <a:ea typeface="+mj-ea"/>
                <a:cs typeface="Arial" pitchFamily="34" charset="0"/>
              </a:rPr>
              <a:t>AI</a:t>
            </a:r>
            <a:r>
              <a:rPr lang="zh-CN" altLang="en-US" sz="2000" dirty="0">
                <a:solidFill>
                  <a:srgbClr val="374154"/>
                </a:solidFill>
                <a:latin typeface="Gill Sans MT" panose="020B0502020104020203" pitchFamily="34" charset="0"/>
                <a:ea typeface="+mj-ea"/>
                <a:cs typeface="Arial" pitchFamily="34" charset="0"/>
              </a:rPr>
              <a:t>芯片的计算性能足够强悍，同时也依赖于</a:t>
            </a:r>
            <a:r>
              <a:rPr lang="en-US" altLang="zh-CN" sz="2000" dirty="0">
                <a:solidFill>
                  <a:srgbClr val="374154"/>
                </a:solidFill>
                <a:latin typeface="Gill Sans MT" panose="020B0502020104020203" pitchFamily="34" charset="0"/>
                <a:ea typeface="+mj-ea"/>
                <a:cs typeface="Arial" pitchFamily="34" charset="0"/>
              </a:rPr>
              <a:t>AI</a:t>
            </a:r>
            <a:r>
              <a:rPr lang="zh-CN" altLang="en-US" sz="2000" dirty="0">
                <a:solidFill>
                  <a:srgbClr val="374154"/>
                </a:solidFill>
                <a:latin typeface="Gill Sans MT" panose="020B0502020104020203" pitchFamily="34" charset="0"/>
                <a:ea typeface="+mj-ea"/>
                <a:cs typeface="Arial" pitchFamily="34" charset="0"/>
              </a:rPr>
              <a:t>框架的大规模分布式训练的运行和调度效率，以及在分布式并行等各种优化手段的权衡。</a:t>
            </a:r>
          </a:p>
        </p:txBody>
      </p:sp>
      <p:pic>
        <p:nvPicPr>
          <p:cNvPr id="12" name="图片 11">
            <a:extLst>
              <a:ext uri="{FF2B5EF4-FFF2-40B4-BE49-F238E27FC236}">
                <a16:creationId xmlns:a16="http://schemas.microsoft.com/office/drawing/2014/main" id="{3605186F-03EB-674A-8D40-4CCDE81DF0C4}"/>
              </a:ext>
            </a:extLst>
          </p:cNvPr>
          <p:cNvPicPr>
            <a:picLocks noChangeAspect="1"/>
          </p:cNvPicPr>
          <p:nvPr/>
        </p:nvPicPr>
        <p:blipFill>
          <a:blip r:embed="rId2"/>
          <a:stretch>
            <a:fillRect/>
          </a:stretch>
        </p:blipFill>
        <p:spPr>
          <a:xfrm>
            <a:off x="739248" y="3049641"/>
            <a:ext cx="4744082" cy="2361545"/>
          </a:xfrm>
          <a:prstGeom prst="rect">
            <a:avLst/>
          </a:prstGeom>
        </p:spPr>
      </p:pic>
      <p:pic>
        <p:nvPicPr>
          <p:cNvPr id="13" name="图片 12">
            <a:extLst>
              <a:ext uri="{FF2B5EF4-FFF2-40B4-BE49-F238E27FC236}">
                <a16:creationId xmlns:a16="http://schemas.microsoft.com/office/drawing/2014/main" id="{D5624834-FE16-E64B-B250-6F5A6E3136B1}"/>
              </a:ext>
            </a:extLst>
          </p:cNvPr>
          <p:cNvPicPr>
            <a:picLocks noChangeAspect="1"/>
          </p:cNvPicPr>
          <p:nvPr/>
        </p:nvPicPr>
        <p:blipFill>
          <a:blip r:embed="rId3"/>
          <a:stretch>
            <a:fillRect/>
          </a:stretch>
        </p:blipFill>
        <p:spPr>
          <a:xfrm>
            <a:off x="6072465" y="3170246"/>
            <a:ext cx="5031684" cy="2284045"/>
          </a:xfrm>
          <a:prstGeom prst="rect">
            <a:avLst/>
          </a:prstGeom>
        </p:spPr>
      </p:pic>
    </p:spTree>
    <p:extLst>
      <p:ext uri="{BB962C8B-B14F-4D97-AF65-F5344CB8AC3E}">
        <p14:creationId xmlns:p14="http://schemas.microsoft.com/office/powerpoint/2010/main" val="299787684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D2E9A-A65F-E949-9A76-3BA1F042FABC}"/>
              </a:ext>
            </a:extLst>
          </p:cNvPr>
          <p:cNvSpPr>
            <a:spLocks noGrp="1"/>
          </p:cNvSpPr>
          <p:nvPr>
            <p:ph type="title"/>
          </p:nvPr>
        </p:nvSpPr>
        <p:spPr/>
        <p:txBody>
          <a:bodyPr/>
          <a:lstStyle/>
          <a:p>
            <a:r>
              <a:rPr kumimoji="1" lang="zh-CN" altLang="en-US" dirty="0">
                <a:latin typeface="Gill Sans MT" panose="020B0502020104020203" pitchFamily="34" charset="0"/>
              </a:rPr>
              <a:t>大模型训练挑战（</a:t>
            </a:r>
            <a:r>
              <a:rPr kumimoji="1" lang="en-US" altLang="zh-CN" dirty="0">
                <a:latin typeface="Gill Sans MT" panose="020B0502020104020203" pitchFamily="34" charset="0"/>
              </a:rPr>
              <a:t>IIII）</a:t>
            </a:r>
            <a:r>
              <a:rPr kumimoji="1" lang="zh-CN" altLang="en-US" dirty="0">
                <a:latin typeface="Gill Sans MT" panose="020B0502020104020203" pitchFamily="34" charset="0"/>
              </a:rPr>
              <a:t>：调优难点增大</a:t>
            </a:r>
          </a:p>
        </p:txBody>
      </p:sp>
      <p:sp>
        <p:nvSpPr>
          <p:cNvPr id="3" name="内容占位符 2">
            <a:extLst>
              <a:ext uri="{FF2B5EF4-FFF2-40B4-BE49-F238E27FC236}">
                <a16:creationId xmlns:a16="http://schemas.microsoft.com/office/drawing/2014/main" id="{A37AD527-340D-EB43-95B4-BDE6F19D22D0}"/>
              </a:ext>
            </a:extLst>
          </p:cNvPr>
          <p:cNvSpPr>
            <a:spLocks noGrp="1"/>
          </p:cNvSpPr>
          <p:nvPr>
            <p:ph sz="half" idx="1"/>
          </p:nvPr>
        </p:nvSpPr>
        <p:spPr>
          <a:xfrm>
            <a:off x="623636" y="1360170"/>
            <a:ext cx="5861248" cy="4994910"/>
          </a:xfrm>
        </p:spPr>
        <p:txBody>
          <a:bodyPr/>
          <a:lstStyle/>
          <a:p>
            <a:r>
              <a:rPr lang="zh-CN" altLang="en-US" dirty="0"/>
              <a:t>在数千节点的集群上进行模型开发，听到就头皮发麻。</a:t>
            </a:r>
            <a:endParaRPr lang="en-US" altLang="zh-CN" dirty="0"/>
          </a:p>
          <a:p>
            <a:r>
              <a:rPr lang="zh-CN" altLang="en-US" dirty="0"/>
              <a:t>我平时把</a:t>
            </a:r>
            <a:r>
              <a:rPr lang="en-US" altLang="zh-CN" dirty="0" err="1"/>
              <a:t>EfficientNet</a:t>
            </a:r>
            <a:r>
              <a:rPr lang="zh-CN" altLang="en-US" dirty="0"/>
              <a:t>网络模型魔改，还不一定能够收敛，调一次参数再训练一次，单机多卡一个星期就过去了。那要是大模型训练了</a:t>
            </a:r>
            <a:r>
              <a:rPr lang="en-US" altLang="zh-CN" dirty="0"/>
              <a:t>1</a:t>
            </a:r>
            <a:r>
              <a:rPr lang="zh-CN" altLang="en-US" dirty="0"/>
              <a:t>个月遇到</a:t>
            </a:r>
            <a:r>
              <a:rPr lang="en-US" altLang="zh-CN" dirty="0"/>
              <a:t>Loss</a:t>
            </a:r>
            <a:r>
              <a:rPr lang="zh-CN" altLang="en-US" dirty="0"/>
              <a:t>跑飞了怎么办？</a:t>
            </a:r>
          </a:p>
        </p:txBody>
      </p:sp>
      <p:pic>
        <p:nvPicPr>
          <p:cNvPr id="5" name="图片 4">
            <a:extLst>
              <a:ext uri="{FF2B5EF4-FFF2-40B4-BE49-F238E27FC236}">
                <a16:creationId xmlns:a16="http://schemas.microsoft.com/office/drawing/2014/main" id="{40F1940E-99E6-0941-8D1A-D04ECAE577F0}"/>
              </a:ext>
            </a:extLst>
          </p:cNvPr>
          <p:cNvPicPr>
            <a:picLocks noChangeAspect="1"/>
          </p:cNvPicPr>
          <p:nvPr/>
        </p:nvPicPr>
        <p:blipFill>
          <a:blip r:embed="rId2"/>
          <a:stretch>
            <a:fillRect/>
          </a:stretch>
        </p:blipFill>
        <p:spPr>
          <a:xfrm>
            <a:off x="7189132" y="1611039"/>
            <a:ext cx="4048123" cy="4493172"/>
          </a:xfrm>
          <a:prstGeom prst="rect">
            <a:avLst/>
          </a:prstGeom>
        </p:spPr>
      </p:pic>
    </p:spTree>
    <p:extLst>
      <p:ext uri="{BB962C8B-B14F-4D97-AF65-F5344CB8AC3E}">
        <p14:creationId xmlns:p14="http://schemas.microsoft.com/office/powerpoint/2010/main" val="5779335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Gill Sans MT" panose="020B0502020104020203" pitchFamily="34" charset="0"/>
              </a:rPr>
              <a:t>大模型训练挑战（</a:t>
            </a:r>
            <a:r>
              <a:rPr kumimoji="1" lang="en-US" altLang="zh-CN" dirty="0">
                <a:latin typeface="Gill Sans MT" panose="020B0502020104020203" pitchFamily="34" charset="0"/>
              </a:rPr>
              <a:t>IIII）</a:t>
            </a:r>
            <a:r>
              <a:rPr kumimoji="1" lang="zh-CN" altLang="en-US" dirty="0">
                <a:latin typeface="Gill Sans MT" panose="020B0502020104020203" pitchFamily="34" charset="0"/>
              </a:rPr>
              <a:t>：调优难点增大</a:t>
            </a:r>
            <a:endParaRPr kumimoji="1" lang="zh-CN" altLang="en-US" sz="2800" dirty="0">
              <a:solidFill>
                <a:srgbClr val="F78898"/>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623635" y="1424880"/>
            <a:ext cx="10748558" cy="961225"/>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在数千节点的集群上，要保证计算的正确性</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性能</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可用性，调优难度增加，发现精度问题难以排查，故障恢复影响整个集群作业。</a:t>
            </a:r>
          </a:p>
        </p:txBody>
      </p:sp>
      <p:pic>
        <p:nvPicPr>
          <p:cNvPr id="3" name="图片 2">
            <a:extLst>
              <a:ext uri="{FF2B5EF4-FFF2-40B4-BE49-F238E27FC236}">
                <a16:creationId xmlns:a16="http://schemas.microsoft.com/office/drawing/2014/main" id="{74211683-36F8-A743-8442-9D7911C79DA8}"/>
              </a:ext>
            </a:extLst>
          </p:cNvPr>
          <p:cNvPicPr>
            <a:picLocks noChangeAspect="1"/>
          </p:cNvPicPr>
          <p:nvPr/>
        </p:nvPicPr>
        <p:blipFill>
          <a:blip r:embed="rId2"/>
          <a:stretch>
            <a:fillRect/>
          </a:stretch>
        </p:blipFill>
        <p:spPr>
          <a:xfrm>
            <a:off x="1054559" y="2565225"/>
            <a:ext cx="5188585" cy="3734362"/>
          </a:xfrm>
          <a:prstGeom prst="rect">
            <a:avLst/>
          </a:prstGeom>
        </p:spPr>
      </p:pic>
      <p:pic>
        <p:nvPicPr>
          <p:cNvPr id="5" name="图片 4">
            <a:extLst>
              <a:ext uri="{FF2B5EF4-FFF2-40B4-BE49-F238E27FC236}">
                <a16:creationId xmlns:a16="http://schemas.microsoft.com/office/drawing/2014/main" id="{0A2A1390-3492-A349-AFFB-82391F319D21}"/>
              </a:ext>
            </a:extLst>
          </p:cNvPr>
          <p:cNvPicPr>
            <a:picLocks noChangeAspect="1"/>
          </p:cNvPicPr>
          <p:nvPr/>
        </p:nvPicPr>
        <p:blipFill>
          <a:blip r:embed="rId3"/>
          <a:stretch>
            <a:fillRect/>
          </a:stretch>
        </p:blipFill>
        <p:spPr>
          <a:xfrm>
            <a:off x="6470161" y="4439164"/>
            <a:ext cx="4450083" cy="1860422"/>
          </a:xfrm>
          <a:prstGeom prst="rect">
            <a:avLst/>
          </a:prstGeom>
        </p:spPr>
      </p:pic>
      <p:pic>
        <p:nvPicPr>
          <p:cNvPr id="6" name="图片 5">
            <a:extLst>
              <a:ext uri="{FF2B5EF4-FFF2-40B4-BE49-F238E27FC236}">
                <a16:creationId xmlns:a16="http://schemas.microsoft.com/office/drawing/2014/main" id="{1FF62102-965B-C94B-87A2-4C2B0CFB1ECF}"/>
              </a:ext>
            </a:extLst>
          </p:cNvPr>
          <p:cNvPicPr>
            <a:picLocks noChangeAspect="1"/>
          </p:cNvPicPr>
          <p:nvPr/>
        </p:nvPicPr>
        <p:blipFill>
          <a:blip r:embed="rId4"/>
          <a:stretch>
            <a:fillRect/>
          </a:stretch>
        </p:blipFill>
        <p:spPr>
          <a:xfrm>
            <a:off x="6470161" y="2561654"/>
            <a:ext cx="4450083" cy="1699471"/>
          </a:xfrm>
          <a:prstGeom prst="rect">
            <a:avLst/>
          </a:prstGeom>
        </p:spPr>
      </p:pic>
    </p:spTree>
    <p:extLst>
      <p:ext uri="{BB962C8B-B14F-4D97-AF65-F5344CB8AC3E}">
        <p14:creationId xmlns:p14="http://schemas.microsoft.com/office/powerpoint/2010/main" val="36318240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5FA2F50-304D-EE4A-A4F1-65596264FCB2}"/>
              </a:ext>
            </a:extLst>
          </p:cNvPr>
          <p:cNvSpPr/>
          <p:nvPr/>
        </p:nvSpPr>
        <p:spPr bwMode="auto">
          <a:xfrm>
            <a:off x="844924" y="1493352"/>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213983" y="1655003"/>
            <a:ext cx="4179894" cy="890757"/>
            <a:chOff x="8189503" y="1633419"/>
            <a:chExt cx="4181528" cy="891104"/>
          </a:xfrm>
        </p:grpSpPr>
        <p:sp>
          <p:nvSpPr>
            <p:cNvPr id="6" name="矩形 17">
              <a:extLst>
                <a:ext uri="{FF2B5EF4-FFF2-40B4-BE49-F238E27FC236}">
                  <a16:creationId xmlns:a16="http://schemas.microsoft.com/office/drawing/2014/main" id="{2F2FE708-3C99-3C41-BF87-A2395992A06A}"/>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内存</a:t>
              </a:r>
              <a:endParaRPr lang="zh-CN" altLang="en-US" sz="1999"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633419"/>
              <a:ext cx="3250439" cy="891104"/>
            </a:xfrm>
            <a:prstGeom prst="rect">
              <a:avLst/>
            </a:prstGeom>
          </p:spPr>
          <p:txBody>
            <a:bodyPr wrap="square">
              <a:spAutoFit/>
            </a:bodyPr>
            <a:lstStyle/>
            <a:p>
              <a:pPr marL="285750" indent="-285750" defTabSz="913746">
                <a:lnSpc>
                  <a:spcPct val="150000"/>
                </a:lnSpc>
                <a:buClr>
                  <a:srgbClr val="92D050"/>
                </a:buClr>
                <a:buFont typeface="Arial" panose="020B0604020202020204" pitchFamily="34" charset="0"/>
                <a:buChar char="•"/>
              </a:pPr>
              <a:r>
                <a:rPr lang="en-US" altLang="zh-CN" sz="1200" dirty="0">
                  <a:solidFill>
                    <a:srgbClr val="374154"/>
                  </a:solidFill>
                  <a:latin typeface="Gill Sans MT" panose="020B0502020104020203" pitchFamily="34" charset="0"/>
                  <a:cs typeface="Arial" pitchFamily="34" charset="0"/>
                </a:rPr>
                <a:t>175B</a:t>
              </a:r>
              <a:r>
                <a:rPr lang="zh-CN" altLang="en-US" sz="1200" dirty="0">
                  <a:solidFill>
                    <a:srgbClr val="374154"/>
                  </a:solidFill>
                  <a:latin typeface="Gill Sans MT" panose="020B0502020104020203" pitchFamily="34" charset="0"/>
                  <a:cs typeface="Arial" pitchFamily="34" charset="0"/>
                </a:rPr>
                <a:t>参数模型，参数放内存占用</a:t>
              </a:r>
              <a:r>
                <a:rPr lang="en-US" altLang="zh-CN" sz="1200" dirty="0">
                  <a:solidFill>
                    <a:srgbClr val="374154"/>
                  </a:solidFill>
                  <a:latin typeface="Gill Sans MT" panose="020B0502020104020203" pitchFamily="34" charset="0"/>
                  <a:cs typeface="Arial" pitchFamily="34" charset="0"/>
                </a:rPr>
                <a:t>700GB</a:t>
              </a:r>
              <a:r>
                <a:rPr lang="zh-CN" altLang="en-US" sz="1200" dirty="0">
                  <a:solidFill>
                    <a:srgbClr val="374154"/>
                  </a:solidFill>
                  <a:latin typeface="Gill Sans MT" panose="020B0502020104020203" pitchFamily="34" charset="0"/>
                  <a:cs typeface="Arial" pitchFamily="34" charset="0"/>
                </a:rPr>
                <a:t>内存（</a:t>
              </a:r>
              <a:r>
                <a:rPr lang="en-US" altLang="zh-CN" sz="1200" dirty="0">
                  <a:solidFill>
                    <a:srgbClr val="374154"/>
                  </a:solidFill>
                  <a:latin typeface="Gill Sans MT" panose="020B0502020104020203" pitchFamily="34" charset="0"/>
                  <a:cs typeface="Arial" pitchFamily="34" charset="0"/>
                </a:rPr>
                <a:t>HBM</a:t>
              </a:r>
              <a:r>
                <a:rPr lang="zh-CN" altLang="en-US" sz="1200" dirty="0">
                  <a:solidFill>
                    <a:srgbClr val="374154"/>
                  </a:solidFill>
                  <a:latin typeface="Gill Sans MT" panose="020B0502020104020203" pitchFamily="34" charset="0"/>
                  <a:cs typeface="Arial" pitchFamily="34" charset="0"/>
                </a:rPr>
                <a:t>），训练过程会增加</a:t>
              </a:r>
              <a:r>
                <a:rPr lang="en-US" altLang="zh-CN" sz="1200" dirty="0">
                  <a:solidFill>
                    <a:srgbClr val="374154"/>
                  </a:solidFill>
                  <a:latin typeface="Gill Sans MT" panose="020B0502020104020203" pitchFamily="34" charset="0"/>
                  <a:cs typeface="Arial" pitchFamily="34" charset="0"/>
                </a:rPr>
                <a:t>7~8</a:t>
              </a:r>
              <a:r>
                <a:rPr lang="zh-CN" altLang="en-US" sz="1200" dirty="0">
                  <a:solidFill>
                    <a:srgbClr val="374154"/>
                  </a:solidFill>
                  <a:latin typeface="Gill Sans MT" panose="020B0502020104020203" pitchFamily="34" charset="0"/>
                  <a:cs typeface="Arial" pitchFamily="34" charset="0"/>
                </a:rPr>
                <a:t>倍内存开销</a:t>
              </a:r>
              <a:r>
                <a:rPr lang="en-US" altLang="zh-CN" sz="1200" dirty="0">
                  <a:solidFill>
                    <a:srgbClr val="374154"/>
                  </a:solidFill>
                  <a:latin typeface="Gill Sans MT" panose="020B0502020104020203" pitchFamily="34" charset="0"/>
                  <a:cs typeface="Arial" pitchFamily="34" charset="0"/>
                </a:rPr>
                <a:t>~5600GB</a:t>
              </a:r>
              <a:r>
                <a:rPr lang="zh-CN" altLang="en-US" sz="1200" dirty="0">
                  <a:solidFill>
                    <a:srgbClr val="374154"/>
                  </a:solidFill>
                  <a:latin typeface="Gill Sans MT" panose="020B0502020104020203" pitchFamily="34" charset="0"/>
                  <a:cs typeface="Arial" pitchFamily="34" charset="0"/>
                </a:rPr>
                <a:t>内存</a:t>
              </a:r>
            </a:p>
          </p:txBody>
        </p:sp>
      </p:grpSp>
      <p:grpSp>
        <p:nvGrpSpPr>
          <p:cNvPr id="9" name="组合 8">
            <a:extLst>
              <a:ext uri="{FF2B5EF4-FFF2-40B4-BE49-F238E27FC236}">
                <a16:creationId xmlns:a16="http://schemas.microsoft.com/office/drawing/2014/main" id="{E0199751-0F33-F149-AA4C-EF9229954E4D}"/>
              </a:ext>
            </a:extLst>
          </p:cNvPr>
          <p:cNvGrpSpPr/>
          <p:nvPr/>
        </p:nvGrpSpPr>
        <p:grpSpPr>
          <a:xfrm>
            <a:off x="6909145" y="1562100"/>
            <a:ext cx="4179894" cy="890693"/>
            <a:chOff x="8189503" y="1631948"/>
            <a:chExt cx="4181528" cy="891040"/>
          </a:xfrm>
        </p:grpSpPr>
        <p:sp>
          <p:nvSpPr>
            <p:cNvPr id="10" name="矩形 17">
              <a:extLst>
                <a:ext uri="{FF2B5EF4-FFF2-40B4-BE49-F238E27FC236}">
                  <a16:creationId xmlns:a16="http://schemas.microsoft.com/office/drawing/2014/main" id="{18DC2616-46B9-8340-B593-4211EA64287D}"/>
                </a:ext>
              </a:extLst>
            </p:cNvPr>
            <p:cNvSpPr/>
            <p:nvPr/>
          </p:nvSpPr>
          <p:spPr>
            <a:xfrm>
              <a:off x="8189503" y="1966787"/>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性能</a:t>
              </a:r>
              <a:endParaRPr lang="zh-CN" altLang="en-US" sz="1999"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631948"/>
              <a:ext cx="3250439" cy="891040"/>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不仅要求</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芯片的计算性能足够强悍，同时也依赖于</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框架的大规模分布式训练的运行和调度效率</a:t>
              </a:r>
            </a:p>
          </p:txBody>
        </p:sp>
      </p:grpSp>
      <p:grpSp>
        <p:nvGrpSpPr>
          <p:cNvPr id="17" name="组合 16">
            <a:extLst>
              <a:ext uri="{FF2B5EF4-FFF2-40B4-BE49-F238E27FC236}">
                <a16:creationId xmlns:a16="http://schemas.microsoft.com/office/drawing/2014/main" id="{1AE01BFB-65B9-5944-8259-6826196E2F9D}"/>
              </a:ext>
            </a:extLst>
          </p:cNvPr>
          <p:cNvGrpSpPr/>
          <p:nvPr/>
        </p:nvGrpSpPr>
        <p:grpSpPr>
          <a:xfrm>
            <a:off x="6915116" y="3467632"/>
            <a:ext cx="4173923" cy="610488"/>
            <a:chOff x="8195476" y="1835515"/>
            <a:chExt cx="4175555" cy="610726"/>
          </a:xfrm>
        </p:grpSpPr>
        <p:sp>
          <p:nvSpPr>
            <p:cNvPr id="18" name="矩形 17">
              <a:extLst>
                <a:ext uri="{FF2B5EF4-FFF2-40B4-BE49-F238E27FC236}">
                  <a16:creationId xmlns:a16="http://schemas.microsoft.com/office/drawing/2014/main" id="{29A26925-CF56-4D4B-9867-E7ED135FD845}"/>
                </a:ext>
              </a:extLst>
            </p:cNvPr>
            <p:cNvSpPr/>
            <p:nvPr/>
          </p:nvSpPr>
          <p:spPr>
            <a:xfrm>
              <a:off x="8195476" y="2004922"/>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调优</a:t>
              </a:r>
              <a:endParaRPr lang="zh-CN" altLang="en-US" sz="1999"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20592" y="1835515"/>
              <a:ext cx="3250439" cy="6107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在数千节点的集群上，要保证计算的正确性</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性能</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可用性</a:t>
              </a:r>
            </a:p>
          </p:txBody>
        </p:sp>
      </p:gr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sz="2800" dirty="0">
                <a:latin typeface="+mj-ea"/>
                <a:ea typeface="+mj-ea"/>
                <a:cs typeface="Arial" pitchFamily="34" charset="0"/>
              </a:rPr>
              <a:t>大模型训练遇到的挑战</a:t>
            </a:r>
          </a:p>
        </p:txBody>
      </p:sp>
      <p:grpSp>
        <p:nvGrpSpPr>
          <p:cNvPr id="23" name="组合 22">
            <a:extLst>
              <a:ext uri="{FF2B5EF4-FFF2-40B4-BE49-F238E27FC236}">
                <a16:creationId xmlns:a16="http://schemas.microsoft.com/office/drawing/2014/main" id="{E27DA225-EFD8-A545-B22D-D05D9F4218CA}"/>
              </a:ext>
            </a:extLst>
          </p:cNvPr>
          <p:cNvGrpSpPr/>
          <p:nvPr/>
        </p:nvGrpSpPr>
        <p:grpSpPr>
          <a:xfrm>
            <a:off x="1213983" y="3535184"/>
            <a:ext cx="4179894" cy="613693"/>
            <a:chOff x="8189503" y="1789419"/>
            <a:chExt cx="4181528" cy="613933"/>
          </a:xfrm>
        </p:grpSpPr>
        <p:sp>
          <p:nvSpPr>
            <p:cNvPr id="24" name="矩形 17">
              <a:extLst>
                <a:ext uri="{FF2B5EF4-FFF2-40B4-BE49-F238E27FC236}">
                  <a16:creationId xmlns:a16="http://schemas.microsoft.com/office/drawing/2014/main" id="{11C33A3D-C9E5-6B43-A8A0-5E0A0F7E8C97}"/>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通讯</a:t>
              </a:r>
              <a:endParaRPr lang="zh-CN" altLang="en-US" sz="1999"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0592" y="1789419"/>
              <a:ext cx="3250439" cy="613933"/>
            </a:xfrm>
            <a:prstGeom prst="rect">
              <a:avLst/>
            </a:prstGeom>
          </p:spPr>
          <p:txBody>
            <a:bodyPr wrap="square">
              <a:spAutoFit/>
            </a:bodyPr>
            <a:lstStyle/>
            <a:p>
              <a:pPr defTabSz="913746">
                <a:lnSpc>
                  <a:spcPct val="150000"/>
                </a:lnSpc>
              </a:pPr>
              <a:r>
                <a:rPr lang="zh-CN" altLang="en-US" sz="1200" dirty="0">
                  <a:solidFill>
                    <a:srgbClr val="374154"/>
                  </a:solidFill>
                  <a:latin typeface="+mj-ea"/>
                  <a:cs typeface="Arial" pitchFamily="34" charset="0"/>
                </a:rPr>
                <a:t>大模型参数量过多，需要对模型进行切分（模型并行</a:t>
              </a:r>
              <a:r>
                <a:rPr lang="en-US" altLang="zh-CN" sz="1200" dirty="0">
                  <a:solidFill>
                    <a:srgbClr val="374154"/>
                  </a:solidFill>
                  <a:latin typeface="+mj-ea"/>
                  <a:cs typeface="Arial" pitchFamily="34" charset="0"/>
                </a:rPr>
                <a:t>/</a:t>
              </a:r>
              <a:r>
                <a:rPr lang="zh-CN" altLang="en-US" sz="1200" dirty="0">
                  <a:solidFill>
                    <a:srgbClr val="374154"/>
                  </a:solidFill>
                  <a:latin typeface="+mj-ea"/>
                  <a:cs typeface="Arial" pitchFamily="34" charset="0"/>
                </a:rPr>
                <a:t>数据并行），因此引入了通信问题。</a:t>
              </a:r>
              <a:endParaRPr lang="zh-CN" altLang="en-US" sz="1200" dirty="0">
                <a:solidFill>
                  <a:srgbClr val="374154"/>
                </a:solidFill>
                <a:latin typeface="+mj-ea"/>
                <a:ea typeface="+mj-ea"/>
                <a:cs typeface="Arial" pitchFamily="34" charset="0"/>
              </a:endParaRP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844924" y="3240662"/>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27" name="矩形 26">
            <a:extLst>
              <a:ext uri="{FF2B5EF4-FFF2-40B4-BE49-F238E27FC236}">
                <a16:creationId xmlns:a16="http://schemas.microsoft.com/office/drawing/2014/main" id="{091F294E-0F14-3046-A1AA-0D58EBD3CAA6}"/>
              </a:ext>
            </a:extLst>
          </p:cNvPr>
          <p:cNvSpPr/>
          <p:nvPr/>
        </p:nvSpPr>
        <p:spPr bwMode="auto">
          <a:xfrm>
            <a:off x="6452814" y="1410131"/>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
        <p:nvSpPr>
          <p:cNvPr id="28" name="矩形 27">
            <a:extLst>
              <a:ext uri="{FF2B5EF4-FFF2-40B4-BE49-F238E27FC236}">
                <a16:creationId xmlns:a16="http://schemas.microsoft.com/office/drawing/2014/main" id="{18E76149-D6CE-CD4A-ABF2-9D4C1A00B8EC}"/>
              </a:ext>
            </a:extLst>
          </p:cNvPr>
          <p:cNvSpPr/>
          <p:nvPr/>
        </p:nvSpPr>
        <p:spPr bwMode="auto">
          <a:xfrm>
            <a:off x="6452814" y="322406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
        <p:nvSpPr>
          <p:cNvPr id="20" name="矩形 19">
            <a:extLst>
              <a:ext uri="{FF2B5EF4-FFF2-40B4-BE49-F238E27FC236}">
                <a16:creationId xmlns:a16="http://schemas.microsoft.com/office/drawing/2014/main" id="{5B9D71DA-A7ED-2A45-B9AF-D28E60FA8FF6}"/>
              </a:ext>
            </a:extLst>
          </p:cNvPr>
          <p:cNvSpPr/>
          <p:nvPr/>
        </p:nvSpPr>
        <p:spPr>
          <a:xfrm>
            <a:off x="782491" y="4732761"/>
            <a:ext cx="10159405" cy="1308820"/>
          </a:xfrm>
          <a:prstGeom prst="rect">
            <a:avLst/>
          </a:prstGeom>
        </p:spPr>
        <p:txBody>
          <a:bodyPr wrap="square">
            <a:spAutoFit/>
          </a:bodyPr>
          <a:lstStyle/>
          <a:p>
            <a:pPr algn="ctr">
              <a:lnSpc>
                <a:spcPct val="150000"/>
              </a:lnSpc>
            </a:pPr>
            <a:r>
              <a:rPr lang="zh-CN" altLang="en-US" sz="2800" b="1" dirty="0">
                <a:solidFill>
                  <a:srgbClr val="C00000"/>
                </a:solidFill>
                <a:latin typeface="+mj-ea"/>
                <a:ea typeface="+mj-ea"/>
              </a:rPr>
              <a:t>大模型训练考验的是算法、数据、框架、资源调度</a:t>
            </a:r>
            <a:endParaRPr lang="en-US" altLang="zh-CN" sz="2800" b="1" dirty="0">
              <a:solidFill>
                <a:srgbClr val="C00000"/>
              </a:solidFill>
              <a:latin typeface="+mj-ea"/>
              <a:ea typeface="+mj-ea"/>
            </a:endParaRPr>
          </a:p>
          <a:p>
            <a:pPr algn="ctr">
              <a:lnSpc>
                <a:spcPct val="150000"/>
              </a:lnSpc>
            </a:pPr>
            <a:r>
              <a:rPr lang="zh-CN" altLang="en-US" sz="2800" b="1" dirty="0">
                <a:solidFill>
                  <a:srgbClr val="C00000"/>
                </a:solidFill>
                <a:latin typeface="+mj-ea"/>
                <a:ea typeface="+mj-ea"/>
              </a:rPr>
              <a:t>全栈和全流程的综合能力</a:t>
            </a:r>
          </a:p>
        </p:txBody>
      </p:sp>
    </p:spTree>
    <p:extLst>
      <p:ext uri="{BB962C8B-B14F-4D97-AF65-F5344CB8AC3E}">
        <p14:creationId xmlns:p14="http://schemas.microsoft.com/office/powerpoint/2010/main" val="110767257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大模型对</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系统冲击</a:t>
            </a:r>
          </a:p>
        </p:txBody>
      </p:sp>
    </p:spTree>
    <p:extLst>
      <p:ext uri="{BB962C8B-B14F-4D97-AF65-F5344CB8AC3E}">
        <p14:creationId xmlns:p14="http://schemas.microsoft.com/office/powerpoint/2010/main" val="281288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E42273-538F-8246-A6D0-ECCB6230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408" y="511502"/>
            <a:ext cx="6907946" cy="5834996"/>
          </a:xfrm>
          <a:prstGeom prst="rect">
            <a:avLst/>
          </a:prstGeom>
        </p:spPr>
      </p:pic>
    </p:spTree>
    <p:extLst>
      <p:ext uri="{BB962C8B-B14F-4D97-AF65-F5344CB8AC3E}">
        <p14:creationId xmlns:p14="http://schemas.microsoft.com/office/powerpoint/2010/main" val="3807599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23888" lvl="1" indent="-385763">
              <a:lnSpc>
                <a:spcPct val="200000"/>
              </a:lnSpc>
              <a:buFont typeface="Arial" panose="020B0604020202020204" pitchFamily="34" charset="0"/>
              <a:buChar char="•"/>
            </a:pPr>
            <a:r>
              <a:rPr lang="zh-CN" altLang="en-US" sz="3200" b="1" dirty="0">
                <a:solidFill>
                  <a:srgbClr val="595757"/>
                </a:solidFill>
                <a:latin typeface="Futura Medium" panose="020B0602020204020303" pitchFamily="34" charset="-79"/>
                <a:cs typeface="Futura Medium" panose="020B0602020204020303" pitchFamily="34" charset="-79"/>
              </a:rPr>
              <a:t>大模型对 </a:t>
            </a: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系统的挑战</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什么是大模型</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大模型在算法层挑战</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大模型对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系统冲击</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zh-CN" altLang="en-US" sz="2400" dirty="0">
                <a:solidFill>
                  <a:srgbClr val="595757"/>
                </a:solidFill>
                <a:latin typeface="Futura Medium" panose="020B0602020204020303" pitchFamily="34" charset="-79"/>
                <a:cs typeface="Futura Medium" panose="020B0602020204020303" pitchFamily="34" charset="-79"/>
              </a:rPr>
              <a:t>大模型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系统技术栈</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2897D2-8BCB-E145-A57A-123800B2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336" y="1175129"/>
            <a:ext cx="6132450" cy="5179951"/>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大模型使能层：分布式训练推理框架</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517441" cy="4994910"/>
          </a:xfrm>
        </p:spPr>
        <p:txBody>
          <a:bodyPr/>
          <a:lstStyle/>
          <a:p>
            <a:r>
              <a:rPr lang="zh-CN" altLang="en-US" b="1" dirty="0"/>
              <a:t>解决大模型的分布式训练问题：</a:t>
            </a:r>
            <a:r>
              <a:rPr lang="zh-CN" altLang="en-US" dirty="0"/>
              <a:t>提供数据并行、模型并行和流水线并行等分布式并行模式。以集合通信和参数服务器方式进行资源整合。</a:t>
            </a:r>
            <a:endParaRPr lang="zh-CN" altLang="en-US" sz="1800" dirty="0"/>
          </a:p>
        </p:txBody>
      </p:sp>
      <p:sp>
        <p:nvSpPr>
          <p:cNvPr id="7" name="矩形 6">
            <a:extLst>
              <a:ext uri="{FF2B5EF4-FFF2-40B4-BE49-F238E27FC236}">
                <a16:creationId xmlns:a16="http://schemas.microsoft.com/office/drawing/2014/main" id="{2425C6EA-F164-C441-B807-E762519C62FC}"/>
              </a:ext>
            </a:extLst>
          </p:cNvPr>
          <p:cNvSpPr/>
          <p:nvPr/>
        </p:nvSpPr>
        <p:spPr>
          <a:xfrm>
            <a:off x="5644057" y="2501468"/>
            <a:ext cx="5087006" cy="6831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29192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2897D2-8BCB-E145-A57A-123800B28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336" y="1175129"/>
            <a:ext cx="6132450" cy="5179951"/>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硬件体系结构：存储、组网和资源管理</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401827" cy="4994910"/>
          </a:xfrm>
        </p:spPr>
        <p:txBody>
          <a:bodyPr/>
          <a:lstStyle/>
          <a:p>
            <a:r>
              <a:rPr lang="zh-CN" altLang="en-US" sz="1800" b="1" dirty="0"/>
              <a:t>集群硬件体系结构：</a:t>
            </a:r>
            <a:r>
              <a:rPr lang="zh-CN" altLang="en-US" sz="1800" dirty="0"/>
              <a:t>负责集群的建设，包括存储、网络和程序的执行，互联与加速。</a:t>
            </a:r>
            <a:endParaRPr lang="en-US" altLang="zh-CN" sz="1800" dirty="0"/>
          </a:p>
          <a:p>
            <a:r>
              <a:rPr lang="zh-CN" altLang="en-US" sz="1800" b="1" dirty="0"/>
              <a:t>作业调度和资源管理：</a:t>
            </a:r>
            <a:r>
              <a:rPr lang="zh-CN" altLang="en-US" sz="1800" dirty="0"/>
              <a:t>在更广的层面，作业与作业间需要平台提供调度，运行期资源分配与环境隔离，异构资源集群管理等。将服务器资源池化，通过高效的调度器结合深度学习作业特点和异构硬件拓扑进行高效调度。</a:t>
            </a:r>
          </a:p>
        </p:txBody>
      </p:sp>
      <p:sp>
        <p:nvSpPr>
          <p:cNvPr id="7" name="矩形 6">
            <a:extLst>
              <a:ext uri="{FF2B5EF4-FFF2-40B4-BE49-F238E27FC236}">
                <a16:creationId xmlns:a16="http://schemas.microsoft.com/office/drawing/2014/main" id="{2425C6EA-F164-C441-B807-E762519C62FC}"/>
              </a:ext>
            </a:extLst>
          </p:cNvPr>
          <p:cNvSpPr/>
          <p:nvPr/>
        </p:nvSpPr>
        <p:spPr>
          <a:xfrm>
            <a:off x="5686097" y="4866289"/>
            <a:ext cx="5087006" cy="6831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40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a:t>
            </a:r>
            <a:r>
              <a:rPr lang="en-US" altLang="zh-CN" dirty="0"/>
              <a:t>AI</a:t>
            </a:r>
            <a:r>
              <a:rPr lang="zh-CN" altLang="en-US" dirty="0"/>
              <a:t> 芯片 </a:t>
            </a:r>
            <a:r>
              <a:rPr lang="en-US" altLang="zh-CN" dirty="0"/>
              <a:t>&amp;</a:t>
            </a:r>
            <a:r>
              <a:rPr lang="zh-CN" altLang="en-US" dirty="0"/>
              <a:t> 网络加速器</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433358" cy="4994910"/>
          </a:xfrm>
        </p:spPr>
        <p:txBody>
          <a:bodyPr/>
          <a:lstStyle/>
          <a:p>
            <a:r>
              <a:rPr lang="zh-CN" altLang="en-US" sz="1800" b="1" dirty="0"/>
              <a:t>硬件接口抽象：</a:t>
            </a:r>
            <a:r>
              <a:rPr lang="en-US" altLang="zh-CN" sz="1800" dirty="0"/>
              <a:t>GPU\TPU\NPU</a:t>
            </a:r>
            <a:r>
              <a:rPr lang="zh-CN" altLang="en-US" sz="1800" dirty="0"/>
              <a:t>和各种 </a:t>
            </a:r>
            <a:r>
              <a:rPr lang="en-US" altLang="zh-CN" sz="1800" dirty="0"/>
              <a:t>DSA</a:t>
            </a:r>
            <a:r>
              <a:rPr lang="zh-CN" altLang="en-US" sz="1800" dirty="0"/>
              <a:t>。统一硬件接口抽象可以复用编译优化策略，让优化与具体底层设备和体系结构适当解耦。</a:t>
            </a:r>
          </a:p>
          <a:p>
            <a:r>
              <a:rPr lang="zh-CN" altLang="en-US" sz="1800" b="1" dirty="0"/>
              <a:t>可扩展网络：</a:t>
            </a:r>
            <a:r>
              <a:rPr lang="en-US" altLang="zh-CN" sz="1800" dirty="0"/>
              <a:t>RDMA</a:t>
            </a:r>
            <a:r>
              <a:rPr lang="zh-CN" altLang="en-US" sz="1800" dirty="0"/>
              <a:t>，</a:t>
            </a:r>
            <a:r>
              <a:rPr lang="en-US" altLang="zh-CN" sz="1800" dirty="0"/>
              <a:t>InifiBand</a:t>
            </a:r>
            <a:r>
              <a:rPr lang="zh-CN" altLang="en-US" sz="1800" dirty="0"/>
              <a:t>，</a:t>
            </a:r>
            <a:r>
              <a:rPr lang="en-US" altLang="zh-CN" sz="1800" dirty="0"/>
              <a:t>NVLink </a:t>
            </a:r>
            <a:r>
              <a:rPr lang="zh-CN" altLang="en-US" sz="1800" dirty="0"/>
              <a:t>等。提供高效 </a:t>
            </a:r>
            <a:r>
              <a:rPr lang="en-US" altLang="zh-CN" sz="1800" dirty="0"/>
              <a:t>NPU</a:t>
            </a:r>
            <a:r>
              <a:rPr lang="zh-CN" altLang="en-US" sz="1800" dirty="0"/>
              <a:t> 到 </a:t>
            </a:r>
            <a:r>
              <a:rPr lang="en-US" altLang="zh-CN" sz="1800" dirty="0"/>
              <a:t>NPU</a:t>
            </a:r>
            <a:r>
              <a:rPr lang="zh-CN" altLang="en-US" sz="1800" dirty="0"/>
              <a:t> 互联，更高带宽，更灵活通信原语与高效的通信聚合算法。</a:t>
            </a:r>
          </a:p>
        </p:txBody>
      </p:sp>
      <p:pic>
        <p:nvPicPr>
          <p:cNvPr id="6" name="图片 5">
            <a:extLst>
              <a:ext uri="{FF2B5EF4-FFF2-40B4-BE49-F238E27FC236}">
                <a16:creationId xmlns:a16="http://schemas.microsoft.com/office/drawing/2014/main" id="{210C4A1E-3A15-AF4E-A588-18AB2A2B8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336" y="1175129"/>
            <a:ext cx="6132450" cy="5179951"/>
          </a:xfrm>
          <a:prstGeom prst="rect">
            <a:avLst/>
          </a:prstGeom>
        </p:spPr>
      </p:pic>
      <p:sp>
        <p:nvSpPr>
          <p:cNvPr id="9" name="矩形 8">
            <a:extLst>
              <a:ext uri="{FF2B5EF4-FFF2-40B4-BE49-F238E27FC236}">
                <a16:creationId xmlns:a16="http://schemas.microsoft.com/office/drawing/2014/main" id="{99D1CAB7-4E6F-014C-91BC-AC1120D13E94}"/>
              </a:ext>
            </a:extLst>
          </p:cNvPr>
          <p:cNvSpPr/>
          <p:nvPr/>
        </p:nvSpPr>
        <p:spPr>
          <a:xfrm>
            <a:off x="8607971" y="5517931"/>
            <a:ext cx="2165131" cy="6831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4707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4.</a:t>
            </a:r>
            <a:r>
              <a:rPr lang="zh-CN" altLang="en-US" dirty="0">
                <a:latin typeface="Futura Medium" panose="020B0602020204020303" pitchFamily="34" charset="-79"/>
                <a:cs typeface="Futura Medium" panose="020B0602020204020303" pitchFamily="34" charset="-79"/>
              </a:rPr>
              <a:t> 大模型 </a:t>
            </a:r>
            <a:r>
              <a:rPr lang="en-US" altLang="zh-CN" dirty="0">
                <a:latin typeface="Futura Medium" panose="020B0602020204020303" pitchFamily="34" charset="-79"/>
                <a:cs typeface="Futura Medium" panose="020B0602020204020303" pitchFamily="34" charset="-79"/>
              </a:rPr>
              <a:t>+</a:t>
            </a:r>
            <a:r>
              <a:rPr lang="zh-CN" altLang="en-US" dirty="0">
                <a:latin typeface="Futura Medium" panose="020B0602020204020303" pitchFamily="34" charset="-79"/>
                <a:cs typeface="Futura Medium" panose="020B0602020204020303" pitchFamily="34" charset="-79"/>
              </a:rPr>
              <a:t> </a:t>
            </a:r>
            <a:endParaRPr lang="en-US" altLang="zh-CN" dirty="0">
              <a:latin typeface="Futura Medium" panose="020B0602020204020303" pitchFamily="34" charset="-79"/>
              <a:cs typeface="Futura Medium" panose="020B0602020204020303" pitchFamily="34" charset="-79"/>
            </a:endParaRPr>
          </a:p>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系统技术栈</a:t>
            </a:r>
          </a:p>
        </p:txBody>
      </p:sp>
    </p:spTree>
    <p:extLst>
      <p:ext uri="{BB962C8B-B14F-4D97-AF65-F5344CB8AC3E}">
        <p14:creationId xmlns:p14="http://schemas.microsoft.com/office/powerpoint/2010/main" val="1005763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3690EC-3DD7-4E46-8391-F2E9843B25CC}"/>
              </a:ext>
            </a:extLst>
          </p:cNvPr>
          <p:cNvSpPr>
            <a:spLocks noGrp="1"/>
          </p:cNvSpPr>
          <p:nvPr>
            <p:ph type="title"/>
          </p:nvPr>
        </p:nvSpPr>
        <p:spPr/>
        <p:txBody>
          <a:bodyPr/>
          <a:lstStyle/>
          <a:p>
            <a:r>
              <a:rPr lang="zh-CN" altLang="en-US" dirty="0"/>
              <a:t>大模型 </a:t>
            </a:r>
            <a:r>
              <a:rPr lang="en-US" altLang="zh-CN" dirty="0"/>
              <a:t>+</a:t>
            </a:r>
            <a:r>
              <a:rPr lang="zh-CN" altLang="en-US" dirty="0"/>
              <a:t> </a:t>
            </a:r>
            <a:r>
              <a:rPr lang="en-US" altLang="zh-CN" dirty="0"/>
              <a:t>AI</a:t>
            </a:r>
            <a:r>
              <a:rPr lang="zh-CN" altLang="en-US" dirty="0"/>
              <a:t> 系统技术栈</a:t>
            </a:r>
          </a:p>
        </p:txBody>
      </p:sp>
      <p:graphicFrame>
        <p:nvGraphicFramePr>
          <p:cNvPr id="10" name="内容占位符 8">
            <a:extLst>
              <a:ext uri="{FF2B5EF4-FFF2-40B4-BE49-F238E27FC236}">
                <a16:creationId xmlns:a16="http://schemas.microsoft.com/office/drawing/2014/main" id="{364B27E0-49A0-3340-AADD-07ED0CB05A0E}"/>
              </a:ext>
            </a:extLst>
          </p:cNvPr>
          <p:cNvGraphicFramePr>
            <a:graphicFrameLocks noGrp="1"/>
          </p:cNvGraphicFramePr>
          <p:nvPr>
            <p:ph sz="half" idx="1"/>
            <p:extLst>
              <p:ext uri="{D42A27DB-BD31-4B8C-83A1-F6EECF244321}">
                <p14:modId xmlns:p14="http://schemas.microsoft.com/office/powerpoint/2010/main" val="897976715"/>
              </p:ext>
            </p:extLst>
          </p:nvPr>
        </p:nvGraphicFramePr>
        <p:xfrm>
          <a:off x="616643" y="1334811"/>
          <a:ext cx="10963475" cy="5044970"/>
        </p:xfrm>
        <a:graphic>
          <a:graphicData uri="http://schemas.openxmlformats.org/drawingml/2006/table">
            <a:tbl>
              <a:tblPr firstRow="1" bandRow="1">
                <a:tableStyleId>{5940675A-B579-460E-94D1-54222C63F5DA}</a:tableStyleId>
              </a:tblPr>
              <a:tblGrid>
                <a:gridCol w="1671768">
                  <a:extLst>
                    <a:ext uri="{9D8B030D-6E8A-4147-A177-3AD203B41FA5}">
                      <a16:colId xmlns:a16="http://schemas.microsoft.com/office/drawing/2014/main" val="4095672458"/>
                    </a:ext>
                  </a:extLst>
                </a:gridCol>
                <a:gridCol w="1509342">
                  <a:extLst>
                    <a:ext uri="{9D8B030D-6E8A-4147-A177-3AD203B41FA5}">
                      <a16:colId xmlns:a16="http://schemas.microsoft.com/office/drawing/2014/main" val="1334876058"/>
                    </a:ext>
                  </a:extLst>
                </a:gridCol>
                <a:gridCol w="2300627">
                  <a:extLst>
                    <a:ext uri="{9D8B030D-6E8A-4147-A177-3AD203B41FA5}">
                      <a16:colId xmlns:a16="http://schemas.microsoft.com/office/drawing/2014/main" val="3250184954"/>
                    </a:ext>
                  </a:extLst>
                </a:gridCol>
                <a:gridCol w="1827246">
                  <a:extLst>
                    <a:ext uri="{9D8B030D-6E8A-4147-A177-3AD203B41FA5}">
                      <a16:colId xmlns:a16="http://schemas.microsoft.com/office/drawing/2014/main" val="2083928213"/>
                    </a:ext>
                  </a:extLst>
                </a:gridCol>
                <a:gridCol w="1827246">
                  <a:extLst>
                    <a:ext uri="{9D8B030D-6E8A-4147-A177-3AD203B41FA5}">
                      <a16:colId xmlns:a16="http://schemas.microsoft.com/office/drawing/2014/main" val="757655696"/>
                    </a:ext>
                  </a:extLst>
                </a:gridCol>
                <a:gridCol w="1827246">
                  <a:extLst>
                    <a:ext uri="{9D8B030D-6E8A-4147-A177-3AD203B41FA5}">
                      <a16:colId xmlns:a16="http://schemas.microsoft.com/office/drawing/2014/main" val="1031229002"/>
                    </a:ext>
                  </a:extLst>
                </a:gridCol>
              </a:tblGrid>
              <a:tr h="360355">
                <a:tc>
                  <a:txBody>
                    <a:bodyPr/>
                    <a:lstStyle/>
                    <a:p>
                      <a:r>
                        <a:rPr lang="zh-CN" altLang="en-US" sz="1000" b="1" dirty="0"/>
                        <a:t>应用算法（</a:t>
                      </a:r>
                      <a:r>
                        <a:rPr lang="en-US" altLang="zh-CN" sz="1000" b="1" dirty="0"/>
                        <a:t>Algorithm</a:t>
                      </a:r>
                      <a:r>
                        <a:rPr lang="zh-CN" altLang="en-US" sz="1000" b="1" dirty="0"/>
                        <a:t>）</a:t>
                      </a:r>
                    </a:p>
                  </a:txBody>
                  <a:tcPr anchor="ctr"/>
                </a:tc>
                <a:tc>
                  <a:txBody>
                    <a:bodyPr/>
                    <a:lstStyle/>
                    <a:p>
                      <a:r>
                        <a:rPr lang="zh-CN" altLang="en-US" sz="1000" b="1" dirty="0"/>
                        <a:t>领域算法</a:t>
                      </a:r>
                    </a:p>
                  </a:txBody>
                  <a:tcPr anchor="ctr">
                    <a:solidFill>
                      <a:schemeClr val="bg1">
                        <a:lumMod val="95000"/>
                      </a:schemeClr>
                    </a:solidFill>
                  </a:tcPr>
                </a:tc>
                <a:tc gridSpan="4">
                  <a:txBody>
                    <a:bodyPr/>
                    <a:lstStyle/>
                    <a:p>
                      <a:pPr algn="ctr"/>
                      <a:r>
                        <a:rPr lang="en-US" altLang="zh-CN" sz="1000" dirty="0" err="1"/>
                        <a:t>LLaMA</a:t>
                      </a:r>
                      <a:r>
                        <a:rPr lang="zh-CN" altLang="en-US" sz="1000" dirty="0"/>
                        <a:t>、</a:t>
                      </a:r>
                      <a:r>
                        <a:rPr lang="en-US" altLang="zh-CN" sz="1000" dirty="0"/>
                        <a:t>GPT</a:t>
                      </a:r>
                      <a:r>
                        <a:rPr lang="zh-CN" altLang="en-US" sz="1000" dirty="0"/>
                        <a:t>、</a:t>
                      </a:r>
                      <a:r>
                        <a:rPr lang="en-US" altLang="zh-CN" sz="1000" dirty="0"/>
                        <a:t>GLM</a:t>
                      </a:r>
                      <a:r>
                        <a:rPr lang="zh-CN" altLang="en-US" sz="1000" dirty="0"/>
                        <a:t>、</a:t>
                      </a:r>
                      <a:r>
                        <a:rPr lang="en-US" altLang="zh-CN" sz="1000" dirty="0"/>
                        <a:t>BLOOM</a:t>
                      </a:r>
                      <a:r>
                        <a:rPr lang="zh-CN" altLang="en-US" sz="1000" dirty="0"/>
                        <a:t>、</a:t>
                      </a:r>
                      <a:r>
                        <a:rPr lang="en-US" altLang="zh-CN" sz="1000" dirty="0"/>
                        <a:t>Reinforce</a:t>
                      </a:r>
                      <a:r>
                        <a:rPr lang="zh-CN" altLang="en-US" sz="1000" dirty="0"/>
                        <a:t> </a:t>
                      </a:r>
                      <a:r>
                        <a:rPr lang="en-US" altLang="zh-CN" sz="1000" dirty="0"/>
                        <a:t>Learning</a:t>
                      </a:r>
                      <a:endParaRPr lang="zh-CN" altLang="en-US" sz="1000" dirty="0"/>
                    </a:p>
                  </a:txBody>
                  <a:tcPr anchor="ctr">
                    <a:solidFill>
                      <a:schemeClr val="accent3">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64144119"/>
                  </a:ext>
                </a:extLst>
              </a:tr>
              <a:tr h="360355">
                <a:tc rowSpan="2">
                  <a:txBody>
                    <a:bodyPr/>
                    <a:lstStyle/>
                    <a:p>
                      <a:r>
                        <a:rPr lang="zh-CN" altLang="en-US" sz="1000" b="1" dirty="0"/>
                        <a:t>开发编程（</a:t>
                      </a:r>
                      <a:r>
                        <a:rPr lang="en-US" altLang="zh-CN" sz="1000" b="1" dirty="0"/>
                        <a:t>Development</a:t>
                      </a:r>
                      <a:r>
                        <a:rPr lang="zh-CN" altLang="en-US" sz="1000" b="1" dirty="0"/>
                        <a:t>）</a:t>
                      </a:r>
                    </a:p>
                  </a:txBody>
                  <a:tcPr anchor="ctr"/>
                </a:tc>
                <a:tc>
                  <a:txBody>
                    <a:bodyPr/>
                    <a:lstStyle/>
                    <a:p>
                      <a:r>
                        <a:rPr lang="zh-CN" altLang="en-US" sz="1000" b="1" dirty="0"/>
                        <a:t>集成开发环境</a:t>
                      </a:r>
                    </a:p>
                  </a:txBody>
                  <a:tcPr anchor="ctr">
                    <a:solidFill>
                      <a:schemeClr val="bg1">
                        <a:lumMod val="95000"/>
                      </a:schemeClr>
                    </a:solidFill>
                  </a:tcPr>
                </a:tc>
                <a:tc gridSpan="4">
                  <a:txBody>
                    <a:bodyPr/>
                    <a:lstStyle/>
                    <a:p>
                      <a:pPr algn="ctr"/>
                      <a:r>
                        <a:rPr lang="zh-CN" altLang="en-US" sz="1000" dirty="0"/>
                        <a:t>编程环境：</a:t>
                      </a:r>
                      <a:r>
                        <a:rPr lang="en-US" altLang="zh-CN" sz="1000" dirty="0"/>
                        <a:t>VS</a:t>
                      </a:r>
                      <a:r>
                        <a:rPr lang="zh-CN" altLang="en-US" sz="1000" dirty="0"/>
                        <a:t> </a:t>
                      </a:r>
                      <a:r>
                        <a:rPr lang="en-US" altLang="zh-CN" sz="1000" dirty="0"/>
                        <a:t>Code,</a:t>
                      </a:r>
                      <a:r>
                        <a:rPr lang="zh-CN" altLang="en-US" sz="1000" dirty="0"/>
                        <a:t> </a:t>
                      </a:r>
                      <a:r>
                        <a:rPr lang="en-US" altLang="zh-CN" sz="1000" dirty="0" err="1"/>
                        <a:t>Jupyter</a:t>
                      </a:r>
                      <a:r>
                        <a:rPr lang="zh-CN" altLang="en-US" sz="1000" dirty="0"/>
                        <a:t> </a:t>
                      </a:r>
                      <a:r>
                        <a:rPr lang="en-US" altLang="zh-CN" sz="1000" dirty="0"/>
                        <a:t>Notebook,</a:t>
                      </a:r>
                      <a:r>
                        <a:rPr lang="zh-CN" altLang="en-US" sz="1000" dirty="0"/>
                        <a:t> </a:t>
                      </a:r>
                      <a:r>
                        <a:rPr lang="en-US" altLang="zh-CN" sz="1000" dirty="0"/>
                        <a:t>PyCharm</a:t>
                      </a:r>
                      <a:endParaRPr lang="zh-CN" altLang="en-US" sz="1000" dirty="0"/>
                    </a:p>
                  </a:txBody>
                  <a:tcPr anchor="ctr">
                    <a:solidFill>
                      <a:schemeClr val="accent4">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651642207"/>
                  </a:ext>
                </a:extLst>
              </a:tr>
              <a:tr h="360355">
                <a:tc vMerge="1">
                  <a:txBody>
                    <a:bodyPr/>
                    <a:lstStyle/>
                    <a:p>
                      <a:endParaRPr lang="zh-CN" altLang="en-US" sz="1000" dirty="0"/>
                    </a:p>
                  </a:txBody>
                  <a:tcPr anchor="ctr"/>
                </a:tc>
                <a:tc>
                  <a:txBody>
                    <a:bodyPr/>
                    <a:lstStyle/>
                    <a:p>
                      <a:r>
                        <a:rPr lang="zh-CN" altLang="en-US" sz="1000" b="1" dirty="0"/>
                        <a:t>编程语言</a:t>
                      </a:r>
                    </a:p>
                  </a:txBody>
                  <a:tcPr anchor="ctr">
                    <a:solidFill>
                      <a:schemeClr val="bg1">
                        <a:lumMod val="95000"/>
                      </a:schemeClr>
                    </a:solidFill>
                  </a:tcPr>
                </a:tc>
                <a:tc gridSpan="4">
                  <a:txBody>
                    <a:bodyPr/>
                    <a:lstStyle/>
                    <a:p>
                      <a:pPr algn="ctr"/>
                      <a:r>
                        <a:rPr lang="zh-CN" altLang="en-US" sz="1000" dirty="0"/>
                        <a:t>与主流语言集成： </a:t>
                      </a:r>
                      <a:r>
                        <a:rPr lang="en-US" altLang="zh-CN" sz="1000" dirty="0"/>
                        <a:t>PyTorch</a:t>
                      </a:r>
                      <a:r>
                        <a:rPr lang="zh-CN" altLang="en-US" sz="1000" dirty="0"/>
                        <a:t> </a:t>
                      </a:r>
                      <a:r>
                        <a:rPr lang="en-US" altLang="zh-CN" sz="1000" dirty="0"/>
                        <a:t>and</a:t>
                      </a:r>
                      <a:r>
                        <a:rPr lang="zh-CN" altLang="en-US" sz="1000" dirty="0"/>
                        <a:t> </a:t>
                      </a:r>
                      <a:r>
                        <a:rPr lang="en-US" altLang="zh-CN" sz="1000" dirty="0"/>
                        <a:t>Tensorflow</a:t>
                      </a:r>
                      <a:r>
                        <a:rPr lang="zh-CN" altLang="en-US" sz="1000" dirty="0"/>
                        <a:t> </a:t>
                      </a:r>
                      <a:r>
                        <a:rPr lang="en-US" altLang="zh-CN" sz="1000" dirty="0"/>
                        <a:t>etc.</a:t>
                      </a:r>
                      <a:r>
                        <a:rPr lang="zh-CN" altLang="en-US" sz="1000" dirty="0"/>
                        <a:t> </a:t>
                      </a:r>
                      <a:r>
                        <a:rPr lang="en-US" altLang="zh-CN" sz="1000" dirty="0"/>
                        <a:t>inside</a:t>
                      </a:r>
                      <a:r>
                        <a:rPr lang="zh-CN" altLang="en-US" sz="1000" dirty="0"/>
                        <a:t> </a:t>
                      </a:r>
                      <a:r>
                        <a:rPr lang="en-US" altLang="zh-CN" sz="1000" dirty="0"/>
                        <a:t>Python</a:t>
                      </a:r>
                      <a:endParaRPr lang="zh-CN" altLang="en-US" sz="1000" dirty="0"/>
                    </a:p>
                  </a:txBody>
                  <a:tcPr anchor="ctr">
                    <a:solidFill>
                      <a:schemeClr val="accent4">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1123720645"/>
                  </a:ext>
                </a:extLst>
              </a:tr>
              <a:tr h="360355">
                <a:tc>
                  <a:txBody>
                    <a:bodyPr/>
                    <a:lstStyle/>
                    <a:p>
                      <a:r>
                        <a:rPr lang="zh-CN" altLang="en-US" sz="1000" b="1" dirty="0"/>
                        <a:t>使能（</a:t>
                      </a:r>
                      <a:r>
                        <a:rPr lang="en-US" altLang="zh-CN" sz="1000" b="1" dirty="0"/>
                        <a:t>Enable</a:t>
                      </a:r>
                      <a:r>
                        <a:rPr lang="zh-CN" altLang="en-US" sz="1000" b="1" dirty="0"/>
                        <a:t>）</a:t>
                      </a:r>
                    </a:p>
                  </a:txBody>
                  <a:tcPr anchor="ctr"/>
                </a:tc>
                <a:tc>
                  <a:txBody>
                    <a:bodyPr/>
                    <a:lstStyle/>
                    <a:p>
                      <a:r>
                        <a:rPr lang="zh-CN" altLang="en-US" sz="1000" b="1" dirty="0"/>
                        <a:t>分布式框架</a:t>
                      </a:r>
                    </a:p>
                  </a:txBody>
                  <a:tcPr anchor="ctr">
                    <a:solidFill>
                      <a:schemeClr val="bg1">
                        <a:lumMod val="95000"/>
                      </a:schemeClr>
                    </a:solidFill>
                  </a:tcPr>
                </a:tc>
                <a:tc>
                  <a:txBody>
                    <a:bodyPr/>
                    <a:lstStyle/>
                    <a:p>
                      <a:r>
                        <a:rPr lang="zh-CN" altLang="en-US" sz="1000" dirty="0"/>
                        <a:t>张量并行、数据并行、流水并行</a:t>
                      </a:r>
                    </a:p>
                  </a:txBody>
                  <a:tcPr anchor="ctr">
                    <a:solidFill>
                      <a:schemeClr val="accent3">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张量数据库</a:t>
                      </a:r>
                    </a:p>
                  </a:txBody>
                  <a:tcPr anchor="ctr">
                    <a:solidFill>
                      <a:schemeClr val="accent3">
                        <a:lumMod val="20000"/>
                        <a:lumOff val="80000"/>
                      </a:schemeClr>
                    </a:solidFill>
                  </a:tcPr>
                </a:tc>
                <a:tc>
                  <a:txBody>
                    <a:bodyPr/>
                    <a:lstStyle/>
                    <a:p>
                      <a:pPr marL="0" algn="l" defTabSz="1219200" rtl="0" eaLnBrk="1" latinLnBrk="0" hangingPunct="1"/>
                      <a:r>
                        <a:rPr lang="en-US" altLang="zh-CN" sz="1000" kern="1200" dirty="0">
                          <a:solidFill>
                            <a:schemeClr val="tx1"/>
                          </a:solidFill>
                          <a:latin typeface="+mn-lt"/>
                          <a:ea typeface="+mn-ea"/>
                          <a:cs typeface="+mn-cs"/>
                        </a:rPr>
                        <a:t>RLHF</a:t>
                      </a:r>
                      <a:endParaRPr lang="zh-CN" altLang="en-US" sz="1000" kern="1200" dirty="0">
                        <a:solidFill>
                          <a:schemeClr val="tx1"/>
                        </a:solidFill>
                        <a:latin typeface="+mn-lt"/>
                        <a:ea typeface="+mn-ea"/>
                        <a:cs typeface="+mn-cs"/>
                      </a:endParaRPr>
                    </a:p>
                  </a:txBody>
                  <a:tcPr anchor="ctr">
                    <a:solidFill>
                      <a:schemeClr val="accent3">
                        <a:lumMod val="20000"/>
                        <a:lumOff val="80000"/>
                      </a:schemeClr>
                    </a:solidFill>
                  </a:tcPr>
                </a:tc>
                <a:tc>
                  <a:txBody>
                    <a:bodyPr/>
                    <a:lstStyle/>
                    <a:p>
                      <a:pPr marL="0" algn="l" defTabSz="1219200" rtl="0" eaLnBrk="1" latinLnBrk="0" hangingPunct="1"/>
                      <a:r>
                        <a:rPr lang="en-US" altLang="zh-CN" sz="1000" kern="1200" dirty="0">
                          <a:solidFill>
                            <a:schemeClr val="tx1"/>
                          </a:solidFill>
                          <a:latin typeface="+mn-lt"/>
                          <a:ea typeface="+mn-ea"/>
                          <a:cs typeface="+mn-cs"/>
                        </a:rPr>
                        <a:t>Prompt/Instruct</a:t>
                      </a:r>
                      <a:r>
                        <a:rPr lang="zh-CN" altLang="en-US" sz="1000" kern="1200" dirty="0">
                          <a:solidFill>
                            <a:schemeClr val="tx1"/>
                          </a:solidFill>
                          <a:latin typeface="+mn-lt"/>
                          <a:ea typeface="+mn-ea"/>
                          <a:cs typeface="+mn-cs"/>
                        </a:rPr>
                        <a:t> </a:t>
                      </a:r>
                      <a:r>
                        <a:rPr lang="en-US" altLang="zh-CN" sz="1000" kern="1200" dirty="0">
                          <a:solidFill>
                            <a:schemeClr val="tx1"/>
                          </a:solidFill>
                          <a:latin typeface="+mn-lt"/>
                          <a:ea typeface="+mn-ea"/>
                          <a:cs typeface="+mn-cs"/>
                        </a:rPr>
                        <a:t>Engineer</a:t>
                      </a:r>
                      <a:endParaRPr lang="zh-CN" altLang="en-US" sz="1000" kern="1200" dirty="0">
                        <a:solidFill>
                          <a:schemeClr val="tx1"/>
                        </a:solidFill>
                        <a:latin typeface="+mn-lt"/>
                        <a:ea typeface="+mn-ea"/>
                        <a:cs typeface="+mn-cs"/>
                      </a:endParaRPr>
                    </a:p>
                  </a:txBody>
                  <a:tcPr marL="123825" marR="123825" marT="57150" marB="57150" anchor="ctr">
                    <a:solidFill>
                      <a:schemeClr val="accent3">
                        <a:lumMod val="20000"/>
                        <a:lumOff val="80000"/>
                      </a:schemeClr>
                    </a:solidFill>
                  </a:tcPr>
                </a:tc>
                <a:extLst>
                  <a:ext uri="{0D108BD9-81ED-4DB2-BD59-A6C34878D82A}">
                    <a16:rowId xmlns:a16="http://schemas.microsoft.com/office/drawing/2014/main" val="819860072"/>
                  </a:ext>
                </a:extLst>
              </a:tr>
              <a:tr h="360355">
                <a:tc rowSpan="3">
                  <a:txBody>
                    <a:bodyPr/>
                    <a:lstStyle/>
                    <a:p>
                      <a:r>
                        <a:rPr lang="zh-CN" altLang="en-US" sz="1000" b="1" dirty="0"/>
                        <a:t>框架（</a:t>
                      </a:r>
                      <a:r>
                        <a:rPr lang="en-US" altLang="zh-CN" sz="1000" b="1" dirty="0"/>
                        <a:t>Frameworks</a:t>
                      </a:r>
                      <a:r>
                        <a:rPr lang="zh-CN" altLang="en-US" sz="1000" b="1" dirty="0"/>
                        <a:t>）</a:t>
                      </a:r>
                    </a:p>
                  </a:txBody>
                  <a:tcPr anchor="ctr"/>
                </a:tc>
                <a:tc rowSpan="3">
                  <a:txBody>
                    <a:bodyPr/>
                    <a:lstStyle/>
                    <a:p>
                      <a:r>
                        <a:rPr lang="en-US" altLang="zh-CN" sz="1000" b="1" dirty="0"/>
                        <a:t>AI</a:t>
                      </a:r>
                      <a:r>
                        <a:rPr lang="zh-CN" altLang="en-US" sz="1000" b="1" dirty="0"/>
                        <a:t>框架、推理引擎</a:t>
                      </a:r>
                    </a:p>
                  </a:txBody>
                  <a:tcPr anchor="ctr">
                    <a:solidFill>
                      <a:schemeClr val="bg1">
                        <a:lumMod val="95000"/>
                      </a:schemeClr>
                    </a:solidFill>
                  </a:tcPr>
                </a:tc>
                <a:tc>
                  <a:txBody>
                    <a:bodyPr/>
                    <a:lstStyle/>
                    <a:p>
                      <a:r>
                        <a:rPr lang="zh-CN" altLang="en-US" sz="1000" dirty="0"/>
                        <a:t>中间表达（</a:t>
                      </a:r>
                      <a:r>
                        <a:rPr lang="en-US" altLang="zh-CN" sz="1000" dirty="0"/>
                        <a:t>IR</a:t>
                      </a:r>
                      <a:r>
                        <a:rPr lang="zh-CN" altLang="en-US" sz="1000" dirty="0"/>
                        <a:t>）、前端 </a:t>
                      </a:r>
                      <a:r>
                        <a:rPr lang="en-US" altLang="zh-CN" sz="1000" dirty="0"/>
                        <a:t>API</a:t>
                      </a:r>
                      <a:r>
                        <a:rPr lang="zh-CN" altLang="en-US" sz="1000" dirty="0"/>
                        <a:t> </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编译优化（</a:t>
                      </a:r>
                      <a:r>
                        <a:rPr lang="en-US" altLang="zh-CN" sz="1000" kern="1200" dirty="0">
                          <a:solidFill>
                            <a:schemeClr val="tx1"/>
                          </a:solidFill>
                          <a:latin typeface="+mn-lt"/>
                          <a:ea typeface="+mn-ea"/>
                          <a:cs typeface="+mn-cs"/>
                        </a:rPr>
                        <a:t>Compilation</a:t>
                      </a:r>
                      <a:r>
                        <a:rPr lang="zh-CN" altLang="en-US" sz="1000" kern="1200" dirty="0">
                          <a:solidFill>
                            <a:schemeClr val="tx1"/>
                          </a:solidFill>
                          <a:latin typeface="+mn-lt"/>
                          <a:ea typeface="+mn-ea"/>
                          <a:cs typeface="+mn-cs"/>
                        </a:rPr>
                        <a:t>）</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图优化与图执行调度</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推理优化</a:t>
                      </a:r>
                    </a:p>
                  </a:txBody>
                  <a:tcPr marL="123825" marR="123825" marT="57150" marB="57150" anchor="ctr">
                    <a:solidFill>
                      <a:schemeClr val="tx2">
                        <a:lumMod val="40000"/>
                        <a:lumOff val="60000"/>
                      </a:schemeClr>
                    </a:solidFill>
                  </a:tcPr>
                </a:tc>
                <a:extLst>
                  <a:ext uri="{0D108BD9-81ED-4DB2-BD59-A6C34878D82A}">
                    <a16:rowId xmlns:a16="http://schemas.microsoft.com/office/drawing/2014/main" val="239399557"/>
                  </a:ext>
                </a:extLst>
              </a:tr>
              <a:tr h="360355">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a:txBody>
                    <a:bodyPr/>
                    <a:lstStyle/>
                    <a:p>
                      <a:r>
                        <a:rPr lang="zh-CN" altLang="en-US" sz="1000" dirty="0"/>
                        <a:t>基本数据结构：张量（</a:t>
                      </a:r>
                      <a:r>
                        <a:rPr lang="en-US" altLang="zh-CN" sz="1000" dirty="0"/>
                        <a:t>Tensor</a:t>
                      </a:r>
                      <a:r>
                        <a:rPr lang="zh-CN" altLang="en-US" sz="1000" dirty="0"/>
                        <a:t>）</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词法、语法、语义分析</a:t>
                      </a:r>
                      <a:endParaRPr lang="en-US" altLang="zh-CN" sz="1000" kern="1200" dirty="0">
                        <a:solidFill>
                          <a:schemeClr val="tx1"/>
                        </a:solidFill>
                        <a:latin typeface="+mn-lt"/>
                        <a:ea typeface="+mn-ea"/>
                        <a:cs typeface="+mn-cs"/>
                      </a:endParaRP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计算图动静统一</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常量折叠</a:t>
                      </a:r>
                      <a:r>
                        <a:rPr lang="en-US" altLang="zh-CN" sz="1000" kern="1200" dirty="0">
                          <a:solidFill>
                            <a:schemeClr val="tx1"/>
                          </a:solidFill>
                          <a:latin typeface="+mn-lt"/>
                          <a:ea typeface="+mn-ea"/>
                          <a:cs typeface="+mn-cs"/>
                        </a:rPr>
                        <a:t>&amp;</a:t>
                      </a:r>
                      <a:r>
                        <a:rPr lang="zh-CN" altLang="en-US" sz="1000" kern="1200" dirty="0">
                          <a:solidFill>
                            <a:schemeClr val="tx1"/>
                          </a:solidFill>
                          <a:latin typeface="+mn-lt"/>
                          <a:ea typeface="+mn-ea"/>
                          <a:cs typeface="+mn-cs"/>
                        </a:rPr>
                        <a:t>冗余节点消除等</a:t>
                      </a:r>
                    </a:p>
                  </a:txBody>
                  <a:tcPr anchor="ctr">
                    <a:solidFill>
                      <a:schemeClr val="tx2">
                        <a:lumMod val="20000"/>
                        <a:lumOff val="80000"/>
                      </a:schemeClr>
                    </a:solidFill>
                  </a:tcPr>
                </a:tc>
                <a:extLst>
                  <a:ext uri="{0D108BD9-81ED-4DB2-BD59-A6C34878D82A}">
                    <a16:rowId xmlns:a16="http://schemas.microsoft.com/office/drawing/2014/main" val="3986968375"/>
                  </a:ext>
                </a:extLst>
              </a:tr>
              <a:tr h="360355">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a:txBody>
                    <a:bodyPr/>
                    <a:lstStyle/>
                    <a:p>
                      <a:r>
                        <a:rPr lang="zh-CN" altLang="en-US" sz="1000" dirty="0"/>
                        <a:t>基本计算单元：有向无环图（</a:t>
                      </a:r>
                      <a:r>
                        <a:rPr lang="en-US" altLang="zh-CN" sz="1000" dirty="0"/>
                        <a:t>DAG</a:t>
                      </a:r>
                      <a:r>
                        <a:rPr lang="zh-CN" altLang="en-US" sz="1000" dirty="0"/>
                        <a:t>）</a:t>
                      </a:r>
                    </a:p>
                  </a:txBody>
                  <a:tcPr anchor="ctr">
                    <a:solidFill>
                      <a:schemeClr val="tx2">
                        <a:lumMod val="20000"/>
                        <a:lumOff val="80000"/>
                      </a:schemeClr>
                    </a:solidFill>
                  </a:tcPr>
                </a:tc>
                <a:tc>
                  <a:txBody>
                    <a:bodyPr/>
                    <a:lstStyle/>
                    <a:p>
                      <a:r>
                        <a:rPr lang="zh-CN" altLang="en-US" sz="1000" dirty="0"/>
                        <a:t>自动微分</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计算图控制流</a:t>
                      </a:r>
                    </a:p>
                  </a:txBody>
                  <a:tcPr anchor="ctr">
                    <a:solidFill>
                      <a:schemeClr val="tx2">
                        <a:lumMod val="20000"/>
                        <a:lumOff val="8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mn-ea"/>
                          <a:cs typeface="+mn-cs"/>
                        </a:rPr>
                        <a:t>模型压缩：蒸馏剪枝与量化</a:t>
                      </a:r>
                    </a:p>
                  </a:txBody>
                  <a:tcPr anchor="ctr">
                    <a:solidFill>
                      <a:schemeClr val="tx2">
                        <a:lumMod val="20000"/>
                        <a:lumOff val="80000"/>
                      </a:schemeClr>
                    </a:solidFill>
                  </a:tcPr>
                </a:tc>
                <a:extLst>
                  <a:ext uri="{0D108BD9-81ED-4DB2-BD59-A6C34878D82A}">
                    <a16:rowId xmlns:a16="http://schemas.microsoft.com/office/drawing/2014/main" val="3957708847"/>
                  </a:ext>
                </a:extLst>
              </a:tr>
              <a:tr h="360355">
                <a:tc rowSpan="5">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b="1" dirty="0"/>
                        <a:t>异构与编译（</a:t>
                      </a:r>
                      <a:r>
                        <a:rPr lang="en-US" altLang="zh-CN" sz="1000" b="1" dirty="0"/>
                        <a:t>Compiler</a:t>
                      </a:r>
                      <a:r>
                        <a:rPr lang="zh-CN" altLang="en-US" sz="1000" b="1" dirty="0"/>
                        <a:t>）</a:t>
                      </a:r>
                    </a:p>
                  </a:txBody>
                  <a:tcPr anchor="ctr"/>
                </a:tc>
                <a:tc rowSpan="4">
                  <a:txBody>
                    <a:bodyPr/>
                    <a:lstStyle/>
                    <a:p>
                      <a:r>
                        <a:rPr lang="zh-CN" altLang="en-US" sz="1000" b="1" dirty="0"/>
                        <a:t>编程编译</a:t>
                      </a:r>
                    </a:p>
                  </a:txBody>
                  <a:tcPr anchor="ctr">
                    <a:solidFill>
                      <a:schemeClr val="bg1">
                        <a:lumMod val="95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前端优化</a:t>
                      </a:r>
                    </a:p>
                  </a:txBody>
                  <a:tcPr anchor="ctr">
                    <a:solidFill>
                      <a:schemeClr val="accent6">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数据格式布局转换</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内存分配</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公共表达式消除</a:t>
                      </a:r>
                    </a:p>
                  </a:txBody>
                  <a:tcPr anchor="ctr">
                    <a:solidFill>
                      <a:schemeClr val="accent2">
                        <a:lumMod val="20000"/>
                        <a:lumOff val="80000"/>
                      </a:schemeClr>
                    </a:solidFill>
                  </a:tcPr>
                </a:tc>
                <a:extLst>
                  <a:ext uri="{0D108BD9-81ED-4DB2-BD59-A6C34878D82A}">
                    <a16:rowId xmlns:a16="http://schemas.microsoft.com/office/drawing/2014/main" val="1735691643"/>
                  </a:ext>
                </a:extLst>
              </a:tr>
              <a:tr h="360355">
                <a:tc vMerge="1">
                  <a:txBody>
                    <a:bodyPr/>
                    <a:lstStyle/>
                    <a:p>
                      <a:endParaRPr lang="zh-CN" altLang="en-US"/>
                    </a:p>
                  </a:txBody>
                  <a:tcPr/>
                </a:tc>
                <a:tc vMerge="1">
                  <a:txBody>
                    <a:bodyPr/>
                    <a:lstStyle/>
                    <a:p>
                      <a:endParaRPr lang="zh-CN" altLang="en-US" sz="1000" dirty="0"/>
                    </a:p>
                  </a:txBody>
                  <a:tcPr anchor="ctr">
                    <a:solidFill>
                      <a:schemeClr val="bg1">
                        <a:lumMod val="95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后端优化</a:t>
                      </a:r>
                    </a:p>
                  </a:txBody>
                  <a:tcPr anchor="ctr">
                    <a:solidFill>
                      <a:schemeClr val="accent6">
                        <a:lumMod val="40000"/>
                        <a:lumOff val="6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mn-ea"/>
                          <a:cs typeface="+mn-cs"/>
                        </a:rPr>
                        <a:t>代码优化、代码生成</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算子循环优化</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令和内存优化</a:t>
                      </a:r>
                    </a:p>
                  </a:txBody>
                  <a:tcPr anchor="ctr">
                    <a:solidFill>
                      <a:schemeClr val="accent2">
                        <a:lumMod val="20000"/>
                        <a:lumOff val="80000"/>
                      </a:schemeClr>
                    </a:solidFill>
                  </a:tcPr>
                </a:tc>
                <a:extLst>
                  <a:ext uri="{0D108BD9-81ED-4DB2-BD59-A6C34878D82A}">
                    <a16:rowId xmlns:a16="http://schemas.microsoft.com/office/drawing/2014/main" val="985516050"/>
                  </a:ext>
                </a:extLst>
              </a:tr>
              <a:tr h="360355">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gridSpan="2">
                  <a:txBody>
                    <a:bodyPr/>
                    <a:lstStyle/>
                    <a:p>
                      <a:pPr algn="ctr"/>
                      <a:r>
                        <a:rPr lang="zh-CN" altLang="en-US" sz="1000" dirty="0"/>
                        <a:t>编程模型：</a:t>
                      </a:r>
                      <a:r>
                        <a:rPr lang="en-US" altLang="zh-CN" sz="1000" dirty="0"/>
                        <a:t>CUDA/Ascend</a:t>
                      </a:r>
                      <a:r>
                        <a:rPr lang="zh-CN" altLang="en-US" sz="1000" dirty="0"/>
                        <a:t> </a:t>
                      </a:r>
                      <a:r>
                        <a:rPr lang="en-US" altLang="zh-CN" sz="1000" dirty="0"/>
                        <a:t>C/Band</a:t>
                      </a:r>
                      <a:r>
                        <a:rPr lang="zh-CN" altLang="en-US" sz="1000" dirty="0"/>
                        <a:t> </a:t>
                      </a:r>
                      <a:r>
                        <a:rPr lang="en-US" altLang="zh-CN" sz="1000" dirty="0"/>
                        <a:t>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tc>
                <a:tc gridSpan="2">
                  <a:txBody>
                    <a:bodyPr/>
                    <a:lstStyle/>
                    <a:p>
                      <a:r>
                        <a:rPr lang="en-US" altLang="zh-CN" sz="1000" dirty="0"/>
                        <a:t>AI</a:t>
                      </a:r>
                      <a:r>
                        <a:rPr lang="zh-CN" altLang="en-US" sz="1000" dirty="0"/>
                        <a:t>编译器：</a:t>
                      </a:r>
                      <a:r>
                        <a:rPr lang="en-US" altLang="zh-CN" sz="1000" dirty="0"/>
                        <a:t>TVM</a:t>
                      </a:r>
                      <a:r>
                        <a:rPr lang="zh-CN" altLang="en-US" sz="1000" dirty="0"/>
                        <a:t>、</a:t>
                      </a:r>
                      <a:r>
                        <a:rPr lang="en-US" altLang="zh-CN" sz="1000" dirty="0"/>
                        <a:t>XLA</a:t>
                      </a:r>
                      <a:r>
                        <a:rPr lang="zh-CN" altLang="en-US" sz="1000" dirty="0"/>
                        <a:t>、</a:t>
                      </a:r>
                      <a:r>
                        <a:rPr lang="en-US" altLang="zh-CN" sz="1000" dirty="0"/>
                        <a:t>TC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solidFill>
                      <a:schemeClr val="accent2">
                        <a:lumMod val="20000"/>
                        <a:lumOff val="80000"/>
                      </a:schemeClr>
                    </a:solidFill>
                  </a:tcPr>
                </a:tc>
                <a:extLst>
                  <a:ext uri="{0D108BD9-81ED-4DB2-BD59-A6C34878D82A}">
                    <a16:rowId xmlns:a16="http://schemas.microsoft.com/office/drawing/2014/main" val="366728384"/>
                  </a:ext>
                </a:extLst>
              </a:tr>
              <a:tr h="360355">
                <a:tc vMerge="1">
                  <a:txBody>
                    <a:bodyPr/>
                    <a:lstStyle/>
                    <a:p>
                      <a:endParaRPr lang="zh-CN" altLang="en-US"/>
                    </a:p>
                  </a:txBody>
                  <a:tcPr/>
                </a:tc>
                <a:tc vMerge="1">
                  <a:txBody>
                    <a:bodyPr/>
                    <a:lstStyle/>
                    <a:p>
                      <a:endParaRPr lang="zh-CN" altLang="en-US" sz="1000" dirty="0"/>
                    </a:p>
                  </a:txBody>
                  <a:tcPr anchor="ctr"/>
                </a:tc>
                <a:tc gridSpan="4">
                  <a:txBody>
                    <a:bodyPr/>
                    <a:lstStyle/>
                    <a:p>
                      <a:pPr algn="ctr"/>
                      <a:r>
                        <a:rPr lang="en-US" altLang="zh-CN" sz="1000" dirty="0"/>
                        <a:t>LLVM/GCC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270107421"/>
                  </a:ext>
                </a:extLst>
              </a:tr>
              <a:tr h="360355">
                <a:tc vMerge="1">
                  <a:txBody>
                    <a:bodyPr/>
                    <a:lstStyle/>
                    <a:p>
                      <a:endParaRPr lang="zh-CN" altLang="en-US" sz="1000" dirty="0"/>
                    </a:p>
                  </a:txBody>
                  <a:tcPr anchor="ctr"/>
                </a:tc>
                <a:tc>
                  <a:txBody>
                    <a:bodyPr/>
                    <a:lstStyle/>
                    <a:p>
                      <a:r>
                        <a:rPr lang="zh-CN" altLang="en-US" sz="1000" b="1" dirty="0"/>
                        <a:t>底层通信</a:t>
                      </a:r>
                      <a:endParaRPr lang="en-US" altLang="zh-CN" sz="1000" b="1" dirty="0"/>
                    </a:p>
                  </a:txBody>
                  <a:tcPr anchor="ctr">
                    <a:solidFill>
                      <a:schemeClr val="bg1">
                        <a:lumMod val="95000"/>
                      </a:schemeClr>
                    </a:solidFill>
                  </a:tcPr>
                </a:tc>
                <a:tc gridSpan="4">
                  <a:txBody>
                    <a:bodyPr/>
                    <a:lstStyle/>
                    <a:p>
                      <a:pPr algn="ctr"/>
                      <a:r>
                        <a:rPr lang="en-US" altLang="zh-CN" sz="1000" dirty="0"/>
                        <a:t>HCCL/NCCL</a:t>
                      </a:r>
                      <a:r>
                        <a:rPr lang="zh-CN" altLang="en-US" sz="1000" dirty="0"/>
                        <a:t>、通信原语、集合通信算法</a:t>
                      </a:r>
                    </a:p>
                  </a:txBody>
                  <a:tcPr anchor="ctr">
                    <a:solidFill>
                      <a:schemeClr val="accent2">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561977640"/>
                  </a:ext>
                </a:extLst>
              </a:tr>
              <a:tr h="360355">
                <a:tc rowSpan="2">
                  <a:txBody>
                    <a:bodyPr/>
                    <a:lstStyle/>
                    <a:p>
                      <a:r>
                        <a:rPr lang="zh-CN" altLang="en-US" sz="1000" b="1" dirty="0"/>
                        <a:t>体系结构（</a:t>
                      </a:r>
                      <a:r>
                        <a:rPr lang="en-US" altLang="zh-CN" sz="1000" b="1" dirty="0"/>
                        <a:t>Architecture</a:t>
                      </a:r>
                      <a:r>
                        <a:rPr lang="zh-CN" altLang="en-US" sz="1000" b="1" dirty="0"/>
                        <a:t>）</a:t>
                      </a:r>
                    </a:p>
                  </a:txBody>
                  <a:tcPr anchor="ctr"/>
                </a:tc>
                <a:tc>
                  <a:txBody>
                    <a:bodyPr/>
                    <a:lstStyle/>
                    <a:p>
                      <a:r>
                        <a:rPr lang="zh-CN" altLang="en-US" sz="1000" b="1" dirty="0"/>
                        <a:t>计算节点</a:t>
                      </a:r>
                      <a:endParaRPr lang="en-US" altLang="zh-CN" sz="1000" b="1" dirty="0"/>
                    </a:p>
                  </a:txBody>
                  <a:tcPr anchor="ctr">
                    <a:solidFill>
                      <a:schemeClr val="bg1">
                        <a:lumMod val="95000"/>
                      </a:schemeClr>
                    </a:solidFill>
                  </a:tcPr>
                </a:tc>
                <a:tc gridSpan="4">
                  <a:txBody>
                    <a:bodyPr/>
                    <a:lstStyle/>
                    <a:p>
                      <a:pPr algn="ctr"/>
                      <a:r>
                        <a:rPr lang="zh-CN" altLang="en-US" sz="1000" dirty="0"/>
                        <a:t>计算集群资源管理、作业调度、多级存储、千卡</a:t>
                      </a:r>
                      <a:r>
                        <a:rPr lang="en-US" altLang="zh-CN" sz="1000" dirty="0"/>
                        <a:t>/</a:t>
                      </a:r>
                      <a:r>
                        <a:rPr lang="zh-CN" altLang="en-US" sz="1000" dirty="0"/>
                        <a:t>万卡组网</a:t>
                      </a:r>
                    </a:p>
                  </a:txBody>
                  <a:tcPr anchor="ctr">
                    <a:solidFill>
                      <a:schemeClr val="accent6">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2482993409"/>
                  </a:ext>
                </a:extLst>
              </a:tr>
              <a:tr h="360355">
                <a:tc vMerge="1">
                  <a:txBody>
                    <a:bodyPr/>
                    <a:lstStyle/>
                    <a:p>
                      <a:endParaRPr lang="zh-CN" altLang="en-US" sz="1000" dirty="0"/>
                    </a:p>
                  </a:txBody>
                  <a:tcPr anchor="ctr"/>
                </a:tc>
                <a:tc>
                  <a:txBody>
                    <a:bodyPr/>
                    <a:lstStyle/>
                    <a:p>
                      <a:r>
                        <a:rPr lang="zh-CN" altLang="en-US" sz="1000" b="1" dirty="0"/>
                        <a:t>底层硬件</a:t>
                      </a:r>
                    </a:p>
                  </a:txBody>
                  <a:tcPr anchor="ctr">
                    <a:solidFill>
                      <a:schemeClr val="bg1">
                        <a:lumMod val="95000"/>
                      </a:schemeClr>
                    </a:solidFill>
                  </a:tcPr>
                </a:tc>
                <a:tc gridSpan="2">
                  <a:txBody>
                    <a:bodyPr/>
                    <a:lstStyle/>
                    <a:p>
                      <a:pPr algn="ctr"/>
                      <a:r>
                        <a:rPr lang="en-US" altLang="zh-CN" sz="1000" dirty="0"/>
                        <a:t>AI</a:t>
                      </a:r>
                      <a:r>
                        <a:rPr lang="zh-CN" altLang="en-US" sz="1000" dirty="0"/>
                        <a:t>芯片：</a:t>
                      </a:r>
                      <a:r>
                        <a:rPr lang="en-US" altLang="zh-CN" sz="1000" dirty="0"/>
                        <a:t>CPU/GPU/AISC/FPGA/TPU/NPU</a:t>
                      </a:r>
                      <a:endParaRPr lang="zh-CN" altLang="en-US" sz="1000" dirty="0"/>
                    </a:p>
                  </a:txBody>
                  <a:tcPr anchor="ctr">
                    <a:solidFill>
                      <a:schemeClr val="accent6">
                        <a:lumMod val="20000"/>
                        <a:lumOff val="80000"/>
                      </a:schemeClr>
                    </a:solidFill>
                  </a:tcPr>
                </a:tc>
                <a:tc hMerge="1">
                  <a:txBody>
                    <a:bodyPr/>
                    <a:lstStyle/>
                    <a:p>
                      <a:endParaRPr lang="zh-CN" altLang="en-US" sz="1000" dirty="0"/>
                    </a:p>
                  </a:txBody>
                  <a:tcPr anchor="ctr"/>
                </a:tc>
                <a:tc gridSpan="2">
                  <a:txBody>
                    <a:bodyPr/>
                    <a:lstStyle/>
                    <a:p>
                      <a:pPr algn="ctr"/>
                      <a:r>
                        <a:rPr lang="zh-CN" altLang="en-US" sz="1000" dirty="0"/>
                        <a:t>网络加速器：</a:t>
                      </a:r>
                      <a:r>
                        <a:rPr lang="en-US" altLang="zh-CN" sz="1000" dirty="0"/>
                        <a:t>RDMA/IB/ROCK/NVLink/HCCS</a:t>
                      </a:r>
                      <a:endParaRPr lang="zh-CN" altLang="en-US" sz="1000" dirty="0"/>
                    </a:p>
                  </a:txBody>
                  <a:tcPr anchor="ctr">
                    <a:solidFill>
                      <a:schemeClr val="accent6">
                        <a:lumMod val="20000"/>
                        <a:lumOff val="80000"/>
                      </a:schemeClr>
                    </a:solidFill>
                  </a:tcPr>
                </a:tc>
                <a:tc hMerge="1">
                  <a:txBody>
                    <a:bodyPr/>
                    <a:lstStyle/>
                    <a:p>
                      <a:endParaRPr lang="zh-CN" altLang="en-US" sz="1000" dirty="0"/>
                    </a:p>
                  </a:txBody>
                  <a:tcPr anchor="ctr"/>
                </a:tc>
                <a:extLst>
                  <a:ext uri="{0D108BD9-81ED-4DB2-BD59-A6C34878D82A}">
                    <a16:rowId xmlns:a16="http://schemas.microsoft.com/office/drawing/2014/main" val="3029702748"/>
                  </a:ext>
                </a:extLst>
              </a:tr>
            </a:tbl>
          </a:graphicData>
        </a:graphic>
      </p:graphicFrame>
    </p:spTree>
    <p:extLst>
      <p:ext uri="{BB962C8B-B14F-4D97-AF65-F5344CB8AC3E}">
        <p14:creationId xmlns:p14="http://schemas.microsoft.com/office/powerpoint/2010/main" val="380608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zh-CN" altLang="en-US" dirty="0">
                <a:latin typeface="Futura Medium" panose="020B0602020204020303" pitchFamily="34" charset="-79"/>
                <a:cs typeface="Futura Medium" panose="020B0602020204020303" pitchFamily="34" charset="-79"/>
              </a:rPr>
              <a:t>总结</a:t>
            </a:r>
          </a:p>
        </p:txBody>
      </p:sp>
    </p:spTree>
    <p:extLst>
      <p:ext uri="{BB962C8B-B14F-4D97-AF65-F5344CB8AC3E}">
        <p14:creationId xmlns:p14="http://schemas.microsoft.com/office/powerpoint/2010/main" val="145393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FCB33D31-EDB0-EC4A-B9A2-35DAF5D34270}"/>
              </a:ext>
            </a:extLst>
          </p:cNvPr>
          <p:cNvSpPr>
            <a:spLocks noGrp="1"/>
          </p:cNvSpPr>
          <p:nvPr>
            <p:ph type="title"/>
          </p:nvPr>
        </p:nvSpPr>
        <p:spPr/>
        <p:txBody>
          <a:bodyPr/>
          <a:lstStyle/>
          <a:p>
            <a:r>
              <a:rPr lang="zh-CN" altLang="en-US" dirty="0"/>
              <a:t>总结</a:t>
            </a:r>
          </a:p>
        </p:txBody>
      </p:sp>
      <p:sp>
        <p:nvSpPr>
          <p:cNvPr id="9" name="内容占位符 8">
            <a:extLst>
              <a:ext uri="{FF2B5EF4-FFF2-40B4-BE49-F238E27FC236}">
                <a16:creationId xmlns:a16="http://schemas.microsoft.com/office/drawing/2014/main" id="{D80ED217-BDB4-2049-A31B-C1C754B45AC2}"/>
              </a:ext>
            </a:extLst>
          </p:cNvPr>
          <p:cNvSpPr>
            <a:spLocks noGrp="1"/>
          </p:cNvSpPr>
          <p:nvPr>
            <p:ph sz="half" idx="1"/>
          </p:nvPr>
        </p:nvSpPr>
        <p:spPr/>
        <p:txBody>
          <a:bodyPr/>
          <a:lstStyle/>
          <a:p>
            <a:pPr marL="696306" lvl="1" indent="-457200">
              <a:spcAft>
                <a:spcPts val="800"/>
              </a:spcAft>
              <a:buFont typeface="+mj-lt"/>
              <a:buAutoNum type="arabicPeriod"/>
            </a:pPr>
            <a:r>
              <a:rPr lang="zh-CN" altLang="en-US" sz="2000" dirty="0">
                <a:solidFill>
                  <a:srgbClr val="C00000"/>
                </a:solidFill>
                <a:latin typeface="Futura Medium" panose="020B0602020204020303" pitchFamily="34" charset="-79"/>
                <a:cs typeface="Futura Medium" panose="020B0602020204020303" pitchFamily="34" charset="-79"/>
              </a:rPr>
              <a:t>大模型</a:t>
            </a:r>
            <a:r>
              <a:rPr lang="zh-CN" altLang="en-US" sz="2000" dirty="0">
                <a:solidFill>
                  <a:srgbClr val="595757"/>
                </a:solidFill>
                <a:latin typeface="Futura Medium" panose="020B0602020204020303" pitchFamily="34" charset="-79"/>
                <a:cs typeface="Futura Medium" panose="020B0602020204020303" pitchFamily="34" charset="-79"/>
              </a:rPr>
              <a:t>指具有大量参数和计算资源的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模型，通常在训练过程中需要大量的数据和计算能力，并且具有数百万到数十亿个参数。</a:t>
            </a:r>
            <a:endParaRPr lang="en-US" altLang="zh-CN" sz="2000" dirty="0">
              <a:solidFill>
                <a:srgbClr val="595757"/>
              </a:solidFill>
              <a:latin typeface="Futura Medium" panose="020B0602020204020303" pitchFamily="34" charset="-79"/>
              <a:cs typeface="Futura Medium" panose="020B0602020204020303" pitchFamily="34" charset="-79"/>
            </a:endParaRPr>
          </a:p>
          <a:p>
            <a:pPr marL="696306" lvl="1" indent="-457200">
              <a:spcAft>
                <a:spcPts val="800"/>
              </a:spcAft>
              <a:buFont typeface="+mj-lt"/>
              <a:buAutoNum type="arabicPeriod"/>
            </a:pPr>
            <a:r>
              <a:rPr lang="zh-CN" altLang="en-US" sz="2000" dirty="0">
                <a:solidFill>
                  <a:srgbClr val="595757"/>
                </a:solidFill>
                <a:latin typeface="Futura Medium" panose="020B0602020204020303" pitchFamily="34" charset="-79"/>
                <a:cs typeface="Futura Medium" panose="020B0602020204020303" pitchFamily="34" charset="-79"/>
              </a:rPr>
              <a:t>大模型在</a:t>
            </a:r>
            <a:r>
              <a:rPr lang="zh-CN" altLang="en-US" sz="2000" dirty="0">
                <a:solidFill>
                  <a:srgbClr val="C00000"/>
                </a:solidFill>
                <a:latin typeface="Futura Medium" panose="020B0602020204020303" pitchFamily="34" charset="-79"/>
                <a:cs typeface="Futura Medium" panose="020B0602020204020303" pitchFamily="34" charset="-79"/>
              </a:rPr>
              <a:t>训练遇到的挑战</a:t>
            </a:r>
            <a:r>
              <a:rPr lang="zh-CN" altLang="en-US" sz="2000" dirty="0">
                <a:solidFill>
                  <a:srgbClr val="595757"/>
                </a:solidFill>
                <a:latin typeface="Futura Medium" panose="020B0602020204020303" pitchFamily="34" charset="-79"/>
                <a:cs typeface="Futura Medium" panose="020B0602020204020303" pitchFamily="34" charset="-79"/>
              </a:rPr>
              <a:t>体现在</a:t>
            </a:r>
            <a:r>
              <a:rPr lang="en-US" altLang="zh-CN" sz="2000" dirty="0">
                <a:solidFill>
                  <a:srgbClr val="595757"/>
                </a:solidFill>
                <a:latin typeface="Futura Medium" panose="020B0602020204020303" pitchFamily="34" charset="-79"/>
                <a:cs typeface="Futura Medium" panose="020B0602020204020303" pitchFamily="34" charset="-79"/>
              </a:rPr>
              <a:t>4</a:t>
            </a:r>
            <a:r>
              <a:rPr lang="zh-CN" altLang="en-US" sz="2000" dirty="0">
                <a:solidFill>
                  <a:srgbClr val="595757"/>
                </a:solidFill>
                <a:latin typeface="Futura Medium" panose="020B0602020204020303" pitchFamily="34" charset="-79"/>
                <a:cs typeface="Futura Medium" panose="020B0602020204020303" pitchFamily="34" charset="-79"/>
              </a:rPr>
              <a:t>方面：内存墙、通信墙、调优墙、开发墙，需要通过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系统全栈进行优化。</a:t>
            </a:r>
            <a:endParaRPr lang="en-US" altLang="zh-CN" sz="2000" dirty="0">
              <a:solidFill>
                <a:srgbClr val="595757"/>
              </a:solidFill>
              <a:latin typeface="Futura Medium" panose="020B0602020204020303" pitchFamily="34" charset="-79"/>
              <a:cs typeface="Futura Medium" panose="020B0602020204020303" pitchFamily="34" charset="-79"/>
            </a:endParaRPr>
          </a:p>
          <a:p>
            <a:pPr marL="696306" lvl="1" indent="-457200">
              <a:spcAft>
                <a:spcPts val="800"/>
              </a:spcAft>
              <a:buFont typeface="+mj-lt"/>
              <a:buAutoNum type="arabicPeriod"/>
            </a:pPr>
            <a:r>
              <a:rPr lang="zh-CN" altLang="en-US" sz="2000" dirty="0">
                <a:solidFill>
                  <a:srgbClr val="595757"/>
                </a:solidFill>
                <a:latin typeface="Futura Medium" panose="020B0602020204020303" pitchFamily="34" charset="-79"/>
                <a:cs typeface="Futura Medium" panose="020B0602020204020303" pitchFamily="34" charset="-79"/>
              </a:rPr>
              <a:t>大模型对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系统冲击严重，不仅仅在集群组网、网络存储、资源调度等硬件，还涉及框架、应用算法、分布式并行、训练到推理</a:t>
            </a:r>
            <a:r>
              <a:rPr lang="zh-CN" altLang="en-US" sz="2000" dirty="0">
                <a:solidFill>
                  <a:srgbClr val="C00000"/>
                </a:solidFill>
                <a:latin typeface="Futura Medium" panose="020B0602020204020303" pitchFamily="34" charset="-79"/>
                <a:cs typeface="Futura Medium" panose="020B0602020204020303" pitchFamily="34" charset="-79"/>
              </a:rPr>
              <a:t>全流程软硬件协同</a:t>
            </a:r>
            <a:r>
              <a:rPr lang="zh-CN" altLang="en-US" sz="2000" dirty="0">
                <a:solidFill>
                  <a:srgbClr val="595757"/>
                </a:solidFill>
                <a:latin typeface="Futura Medium" panose="020B0602020204020303" pitchFamily="34" charset="-79"/>
                <a:cs typeface="Futura Medium" panose="020B0602020204020303" pitchFamily="34" charset="-79"/>
              </a:rPr>
              <a:t>。</a:t>
            </a:r>
            <a:endParaRPr lang="en-US" altLang="zh-CN" sz="2000" dirty="0">
              <a:solidFill>
                <a:srgbClr val="595757"/>
              </a:solidFill>
              <a:latin typeface="Futura Medium" panose="020B0602020204020303" pitchFamily="34" charset="-79"/>
              <a:cs typeface="Futura Medium" panose="020B0602020204020303" pitchFamily="34" charset="-79"/>
            </a:endParaRPr>
          </a:p>
          <a:p>
            <a:pPr marL="696306" lvl="1" indent="-457200">
              <a:spcAft>
                <a:spcPts val="800"/>
              </a:spcAft>
              <a:buFont typeface="+mj-lt"/>
              <a:buAutoNum type="arabicPeriod"/>
            </a:pPr>
            <a:r>
              <a:rPr lang="zh-CN" altLang="en-US" sz="2000" dirty="0">
                <a:solidFill>
                  <a:srgbClr val="595757"/>
                </a:solidFill>
                <a:latin typeface="Futura Medium" panose="020B0602020204020303" pitchFamily="34" charset="-79"/>
                <a:cs typeface="Futura Medium" panose="020B0602020204020303" pitchFamily="34" charset="-79"/>
              </a:rPr>
              <a:t>大模型  </a:t>
            </a:r>
            <a:r>
              <a:rPr lang="en-US" altLang="zh-CN" sz="2000" dirty="0">
                <a:solidFill>
                  <a:srgbClr val="595757"/>
                </a:solidFill>
                <a:latin typeface="Futura Medium" panose="020B0602020204020303" pitchFamily="34" charset="-79"/>
                <a:cs typeface="Futura Medium" panose="020B0602020204020303" pitchFamily="34" charset="-79"/>
              </a:rPr>
              <a:t>+</a:t>
            </a:r>
            <a:r>
              <a:rPr lang="zh-CN" altLang="en-US" sz="2000" dirty="0">
                <a:solidFill>
                  <a:srgbClr val="595757"/>
                </a:solidFill>
                <a:latin typeface="Futura Medium" panose="020B0602020204020303" pitchFamily="34" charset="-79"/>
                <a:cs typeface="Futura Medium" panose="020B0602020204020303" pitchFamily="34" charset="-79"/>
              </a:rPr>
              <a:t>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系统技术栈与传统 </a:t>
            </a:r>
            <a:r>
              <a:rPr lang="en-US" altLang="zh-CN" sz="2000" dirty="0">
                <a:solidFill>
                  <a:srgbClr val="595757"/>
                </a:solidFill>
                <a:latin typeface="Futura Medium" panose="020B0602020204020303" pitchFamily="34" charset="-79"/>
                <a:cs typeface="Futura Medium" panose="020B0602020204020303" pitchFamily="34" charset="-79"/>
              </a:rPr>
              <a:t>AI</a:t>
            </a:r>
            <a:r>
              <a:rPr lang="zh-CN" altLang="en-US" sz="2000" dirty="0">
                <a:solidFill>
                  <a:srgbClr val="595757"/>
                </a:solidFill>
                <a:latin typeface="Futura Medium" panose="020B0602020204020303" pitchFamily="34" charset="-79"/>
                <a:cs typeface="Futura Medium" panose="020B0602020204020303" pitchFamily="34" charset="-79"/>
              </a:rPr>
              <a:t> 系统技术栈增加了更多细节，和大模型使能层。</a:t>
            </a:r>
            <a:endParaRPr lang="en-US" altLang="zh-CN" sz="20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1276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什么是大模型</a:t>
            </a:r>
          </a:p>
        </p:txBody>
      </p:sp>
    </p:spTree>
    <p:extLst>
      <p:ext uri="{BB962C8B-B14F-4D97-AF65-F5344CB8AC3E}">
        <p14:creationId xmlns:p14="http://schemas.microsoft.com/office/powerpoint/2010/main" val="86288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C6C48-C678-7E45-8B17-B103B22CA1F6}"/>
              </a:ext>
            </a:extLst>
          </p:cNvPr>
          <p:cNvSpPr>
            <a:spLocks noGrp="1"/>
          </p:cNvSpPr>
          <p:nvPr>
            <p:ph type="title"/>
          </p:nvPr>
        </p:nvSpPr>
        <p:spPr/>
        <p:txBody>
          <a:bodyPr/>
          <a:lstStyle/>
          <a:p>
            <a:r>
              <a:rPr lang="en-US" altLang="zh-CN" dirty="0"/>
              <a:t>AI</a:t>
            </a:r>
            <a:r>
              <a:rPr lang="zh-CN" altLang="en-US" dirty="0"/>
              <a:t> 发展历程到了大模型时代</a:t>
            </a:r>
          </a:p>
        </p:txBody>
      </p:sp>
      <p:pic>
        <p:nvPicPr>
          <p:cNvPr id="7" name="图片 6">
            <a:extLst>
              <a:ext uri="{FF2B5EF4-FFF2-40B4-BE49-F238E27FC236}">
                <a16:creationId xmlns:a16="http://schemas.microsoft.com/office/drawing/2014/main" id="{09D83D9D-C1FD-F541-B926-3FFFB9D2B2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1723393"/>
            <a:ext cx="10693530" cy="4037806"/>
          </a:xfrm>
          <a:prstGeom prst="rect">
            <a:avLst/>
          </a:prstGeom>
        </p:spPr>
      </p:pic>
    </p:spTree>
    <p:extLst>
      <p:ext uri="{BB962C8B-B14F-4D97-AF65-F5344CB8AC3E}">
        <p14:creationId xmlns:p14="http://schemas.microsoft.com/office/powerpoint/2010/main" val="905813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7FF5D02-7D4F-2C46-B405-97D228330394}"/>
              </a:ext>
            </a:extLst>
          </p:cNvPr>
          <p:cNvSpPr>
            <a:spLocks noGrp="1"/>
          </p:cNvSpPr>
          <p:nvPr>
            <p:ph type="title"/>
          </p:nvPr>
        </p:nvSpPr>
        <p:spPr/>
        <p:txBody>
          <a:bodyPr/>
          <a:lstStyle/>
          <a:p>
            <a:r>
              <a:rPr lang="zh-CN" altLang="en-US" dirty="0"/>
              <a:t>思考</a:t>
            </a:r>
          </a:p>
        </p:txBody>
      </p:sp>
      <p:sp>
        <p:nvSpPr>
          <p:cNvPr id="5" name="内容占位符 4">
            <a:extLst>
              <a:ext uri="{FF2B5EF4-FFF2-40B4-BE49-F238E27FC236}">
                <a16:creationId xmlns:a16="http://schemas.microsoft.com/office/drawing/2014/main" id="{63FE845A-E1F4-4948-8CF3-C29F6A279C0A}"/>
              </a:ext>
            </a:extLst>
          </p:cNvPr>
          <p:cNvSpPr>
            <a:spLocks noGrp="1"/>
          </p:cNvSpPr>
          <p:nvPr>
            <p:ph sz="half" idx="1"/>
          </p:nvPr>
        </p:nvSpPr>
        <p:spPr/>
        <p:txBody>
          <a:bodyPr/>
          <a:lstStyle/>
          <a:p>
            <a:pPr>
              <a:lnSpc>
                <a:spcPct val="200000"/>
              </a:lnSpc>
            </a:pPr>
            <a:r>
              <a:rPr lang="zh-CN" altLang="en-US" sz="2400" dirty="0"/>
              <a:t>为什么预训练网络模型变得越来越重要？</a:t>
            </a:r>
            <a:endParaRPr lang="en-US" altLang="zh-CN" sz="2400" dirty="0"/>
          </a:p>
          <a:p>
            <a:pPr>
              <a:lnSpc>
                <a:spcPct val="200000"/>
              </a:lnSpc>
            </a:pPr>
            <a:r>
              <a:rPr lang="zh-CN" altLang="en-US" sz="2400" dirty="0"/>
              <a:t>预训练大模型的未来的发展趋势是什么？</a:t>
            </a:r>
            <a:endParaRPr lang="en-US" altLang="zh-CN" sz="2400" dirty="0"/>
          </a:p>
          <a:p>
            <a:pPr>
              <a:lnSpc>
                <a:spcPct val="200000"/>
              </a:lnSpc>
            </a:pPr>
            <a:r>
              <a:rPr lang="zh-CN" altLang="en-US" sz="2400" dirty="0"/>
              <a:t>如何预训练一个百亿规模的大模型？</a:t>
            </a:r>
          </a:p>
        </p:txBody>
      </p:sp>
    </p:spTree>
    <p:extLst>
      <p:ext uri="{BB962C8B-B14F-4D97-AF65-F5344CB8AC3E}">
        <p14:creationId xmlns:p14="http://schemas.microsoft.com/office/powerpoint/2010/main" val="2434148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9774" y="1484233"/>
            <a:ext cx="8011193" cy="4811410"/>
          </a:xfrm>
          <a:prstGeom prst="rect">
            <a:avLst/>
          </a:prstGeom>
        </p:spPr>
      </p:pic>
    </p:spTree>
    <p:extLst>
      <p:ext uri="{BB962C8B-B14F-4D97-AF65-F5344CB8AC3E}">
        <p14:creationId xmlns:p14="http://schemas.microsoft.com/office/powerpoint/2010/main" val="306597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CBA3AA-EDC7-8145-9CED-D1B442A297A3}"/>
              </a:ext>
            </a:extLst>
          </p:cNvPr>
          <p:cNvSpPr>
            <a:spLocks noGrp="1"/>
          </p:cNvSpPr>
          <p:nvPr>
            <p:ph type="title"/>
          </p:nvPr>
        </p:nvSpPr>
        <p:spPr/>
        <p:txBody>
          <a:bodyPr/>
          <a:lstStyle/>
          <a:p>
            <a:r>
              <a:rPr lang="zh-CN" altLang="en-US" dirty="0"/>
              <a:t>深度学习通过分类等任务去感知信号</a:t>
            </a:r>
          </a:p>
        </p:txBody>
      </p:sp>
      <p:sp>
        <p:nvSpPr>
          <p:cNvPr id="6" name="内容占位符 4">
            <a:extLst>
              <a:ext uri="{FF2B5EF4-FFF2-40B4-BE49-F238E27FC236}">
                <a16:creationId xmlns:a16="http://schemas.microsoft.com/office/drawing/2014/main" id="{F142B0BA-5801-954D-A5CE-9FE232123246}"/>
              </a:ext>
            </a:extLst>
          </p:cNvPr>
          <p:cNvSpPr txBox="1">
            <a:spLocks/>
          </p:cNvSpPr>
          <p:nvPr/>
        </p:nvSpPr>
        <p:spPr>
          <a:xfrm>
            <a:off x="488843"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800" b="1" dirty="0"/>
              <a:t>CV</a:t>
            </a:r>
            <a:endParaRPr lang="en-US" sz="2800" b="1" dirty="0"/>
          </a:p>
        </p:txBody>
      </p:sp>
      <p:sp>
        <p:nvSpPr>
          <p:cNvPr id="7" name="内容占位符 4">
            <a:extLst>
              <a:ext uri="{FF2B5EF4-FFF2-40B4-BE49-F238E27FC236}">
                <a16:creationId xmlns:a16="http://schemas.microsoft.com/office/drawing/2014/main" id="{B79059EE-59D6-EC4F-B55D-F0AFB61A1ED7}"/>
              </a:ext>
            </a:extLst>
          </p:cNvPr>
          <p:cNvSpPr txBox="1">
            <a:spLocks/>
          </p:cNvSpPr>
          <p:nvPr/>
        </p:nvSpPr>
        <p:spPr>
          <a:xfrm>
            <a:off x="4409204" y="1360170"/>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b="1" dirty="0"/>
              <a:t>NLP</a:t>
            </a:r>
            <a:endParaRPr lang="en-US" sz="2800" b="1" dirty="0"/>
          </a:p>
        </p:txBody>
      </p:sp>
      <p:sp>
        <p:nvSpPr>
          <p:cNvPr id="8" name="内容占位符 4">
            <a:extLst>
              <a:ext uri="{FF2B5EF4-FFF2-40B4-BE49-F238E27FC236}">
                <a16:creationId xmlns:a16="http://schemas.microsoft.com/office/drawing/2014/main" id="{A69A71FD-E300-1542-87C3-1D974C097D84}"/>
              </a:ext>
            </a:extLst>
          </p:cNvPr>
          <p:cNvSpPr txBox="1">
            <a:spLocks/>
          </p:cNvSpPr>
          <p:nvPr/>
        </p:nvSpPr>
        <p:spPr>
          <a:xfrm>
            <a:off x="8309116"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b="1" dirty="0"/>
              <a:t>Audio</a:t>
            </a:r>
            <a:endParaRPr lang="en-US" sz="2800" b="1" dirty="0"/>
          </a:p>
        </p:txBody>
      </p:sp>
      <p:pic>
        <p:nvPicPr>
          <p:cNvPr id="9" name="图片 8">
            <a:extLst>
              <a:ext uri="{FF2B5EF4-FFF2-40B4-BE49-F238E27FC236}">
                <a16:creationId xmlns:a16="http://schemas.microsoft.com/office/drawing/2014/main" id="{C07E788B-52CC-054D-86B7-62916E5FF54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9928" y="4393490"/>
            <a:ext cx="3256175" cy="2075010"/>
          </a:xfrm>
          <a:prstGeom prst="rect">
            <a:avLst/>
          </a:prstGeom>
        </p:spPr>
      </p:pic>
      <p:pic>
        <p:nvPicPr>
          <p:cNvPr id="10" name="图片 9">
            <a:extLst>
              <a:ext uri="{FF2B5EF4-FFF2-40B4-BE49-F238E27FC236}">
                <a16:creationId xmlns:a16="http://schemas.microsoft.com/office/drawing/2014/main" id="{547E7A2A-AEB3-3B46-AA4C-B3BB72799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
          <a:stretch/>
        </p:blipFill>
        <p:spPr>
          <a:xfrm>
            <a:off x="449928" y="2041058"/>
            <a:ext cx="3256175" cy="2223948"/>
          </a:xfrm>
          <a:prstGeom prst="rect">
            <a:avLst/>
          </a:prstGeom>
        </p:spPr>
      </p:pic>
      <p:pic>
        <p:nvPicPr>
          <p:cNvPr id="11" name="图片 10">
            <a:extLst>
              <a:ext uri="{FF2B5EF4-FFF2-40B4-BE49-F238E27FC236}">
                <a16:creationId xmlns:a16="http://schemas.microsoft.com/office/drawing/2014/main" id="{22E855AA-6905-DF48-AF49-D2723775365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09204" y="2077844"/>
            <a:ext cx="3178344" cy="1874046"/>
          </a:xfrm>
          <a:prstGeom prst="rect">
            <a:avLst/>
          </a:prstGeom>
        </p:spPr>
      </p:pic>
      <p:pic>
        <p:nvPicPr>
          <p:cNvPr id="12" name="图片 11">
            <a:extLst>
              <a:ext uri="{FF2B5EF4-FFF2-40B4-BE49-F238E27FC236}">
                <a16:creationId xmlns:a16="http://schemas.microsoft.com/office/drawing/2014/main" id="{C22AC0B7-0755-7B40-88C9-125714D1F8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32557" y="4149560"/>
            <a:ext cx="3331639" cy="2207713"/>
          </a:xfrm>
          <a:prstGeom prst="rect">
            <a:avLst/>
          </a:prstGeom>
        </p:spPr>
      </p:pic>
      <p:pic>
        <p:nvPicPr>
          <p:cNvPr id="13" name="图片 12">
            <a:extLst>
              <a:ext uri="{FF2B5EF4-FFF2-40B4-BE49-F238E27FC236}">
                <a16:creationId xmlns:a16="http://schemas.microsoft.com/office/drawing/2014/main" id="{23D7AB7D-F62C-DF40-9A27-9A17D8071EF5}"/>
              </a:ext>
            </a:extLst>
          </p:cNvPr>
          <p:cNvPicPr>
            <a:picLocks noChangeAspect="1"/>
          </p:cNvPicPr>
          <p:nvPr/>
        </p:nvPicPr>
        <p:blipFill>
          <a:blip r:embed="rId6"/>
          <a:stretch>
            <a:fillRect/>
          </a:stretch>
        </p:blipFill>
        <p:spPr>
          <a:xfrm>
            <a:off x="8334724" y="1949360"/>
            <a:ext cx="3127128" cy="2047928"/>
          </a:xfrm>
          <a:prstGeom prst="rect">
            <a:avLst/>
          </a:prstGeom>
        </p:spPr>
      </p:pic>
      <p:pic>
        <p:nvPicPr>
          <p:cNvPr id="14" name="图片 13">
            <a:extLst>
              <a:ext uri="{FF2B5EF4-FFF2-40B4-BE49-F238E27FC236}">
                <a16:creationId xmlns:a16="http://schemas.microsoft.com/office/drawing/2014/main" id="{D209E646-52C3-4A43-B7D9-88201B6EB394}"/>
              </a:ext>
            </a:extLst>
          </p:cNvPr>
          <p:cNvPicPr>
            <a:picLocks noChangeAspect="1"/>
          </p:cNvPicPr>
          <p:nvPr/>
        </p:nvPicPr>
        <p:blipFill>
          <a:blip r:embed="rId7"/>
          <a:stretch>
            <a:fillRect/>
          </a:stretch>
        </p:blipFill>
        <p:spPr>
          <a:xfrm>
            <a:off x="8380848" y="4433338"/>
            <a:ext cx="3034880" cy="1862576"/>
          </a:xfrm>
          <a:prstGeom prst="rect">
            <a:avLst/>
          </a:prstGeom>
        </p:spPr>
      </p:pic>
    </p:spTree>
    <p:extLst>
      <p:ext uri="{BB962C8B-B14F-4D97-AF65-F5344CB8AC3E}">
        <p14:creationId xmlns:p14="http://schemas.microsoft.com/office/powerpoint/2010/main" val="2957635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52433C2-60CE-3142-BC5F-B77DAC12C70E}"/>
              </a:ext>
            </a:extLst>
          </p:cNvPr>
          <p:cNvPicPr>
            <a:picLocks noChangeAspect="1"/>
          </p:cNvPicPr>
          <p:nvPr/>
        </p:nvPicPr>
        <p:blipFill>
          <a:blip r:embed="rId2"/>
          <a:stretch>
            <a:fillRect/>
          </a:stretch>
        </p:blipFill>
        <p:spPr>
          <a:xfrm>
            <a:off x="6471555" y="2049517"/>
            <a:ext cx="5019346" cy="3902988"/>
          </a:xfrm>
          <a:prstGeom prst="rect">
            <a:avLst/>
          </a:prstGeom>
        </p:spPr>
      </p:pic>
      <p:sp>
        <p:nvSpPr>
          <p:cNvPr id="6" name="标题 5">
            <a:extLst>
              <a:ext uri="{FF2B5EF4-FFF2-40B4-BE49-F238E27FC236}">
                <a16:creationId xmlns:a16="http://schemas.microsoft.com/office/drawing/2014/main" id="{11FE6997-39BD-3548-B80D-0C190EF5D3EA}"/>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p>
        </p:txBody>
      </p:sp>
      <p:sp>
        <p:nvSpPr>
          <p:cNvPr id="9" name="矩形 8">
            <a:extLst>
              <a:ext uri="{FF2B5EF4-FFF2-40B4-BE49-F238E27FC236}">
                <a16:creationId xmlns:a16="http://schemas.microsoft.com/office/drawing/2014/main" id="{EFA70DD8-2F0A-7D4E-99E7-DD847068C080}"/>
              </a:ext>
            </a:extLst>
          </p:cNvPr>
          <p:cNvSpPr/>
          <p:nvPr/>
        </p:nvSpPr>
        <p:spPr>
          <a:xfrm>
            <a:off x="6600496" y="1649407"/>
            <a:ext cx="4514249" cy="400110"/>
          </a:xfrm>
          <a:prstGeom prst="rect">
            <a:avLst/>
          </a:prstGeom>
        </p:spPr>
        <p:txBody>
          <a:bodyPr wrap="square">
            <a:spAutoFit/>
          </a:bodyPr>
          <a:lstStyle/>
          <a:p>
            <a:pPr algn="ctr"/>
            <a:r>
              <a:rPr lang="en-US" altLang="zh-CN" sz="2000" dirty="0">
                <a:solidFill>
                  <a:srgbClr val="374154"/>
                </a:solidFill>
                <a:latin typeface="+mj-ea"/>
                <a:ea typeface="+mj-ea"/>
              </a:rPr>
              <a:t>GPT</a:t>
            </a:r>
            <a:r>
              <a:rPr lang="zh-CN" altLang="en-US" sz="2000" dirty="0">
                <a:solidFill>
                  <a:srgbClr val="374154"/>
                </a:solidFill>
                <a:latin typeface="+mj-ea"/>
                <a:ea typeface="+mj-ea"/>
              </a:rPr>
              <a:t>生成有关独角兽的假新闻</a:t>
            </a:r>
          </a:p>
        </p:txBody>
      </p:sp>
      <p:pic>
        <p:nvPicPr>
          <p:cNvPr id="2" name="图片 1">
            <a:extLst>
              <a:ext uri="{FF2B5EF4-FFF2-40B4-BE49-F238E27FC236}">
                <a16:creationId xmlns:a16="http://schemas.microsoft.com/office/drawing/2014/main" id="{77A10D1E-7B1E-944D-9263-9F1F5AE95E22}"/>
              </a:ext>
            </a:extLst>
          </p:cNvPr>
          <p:cNvPicPr>
            <a:picLocks noChangeAspect="1"/>
          </p:cNvPicPr>
          <p:nvPr/>
        </p:nvPicPr>
        <p:blipFill rotWithShape="1">
          <a:blip r:embed="rId3"/>
          <a:srcRect r="-1000" b="11635"/>
          <a:stretch/>
        </p:blipFill>
        <p:spPr>
          <a:xfrm>
            <a:off x="465980" y="2848303"/>
            <a:ext cx="5366794" cy="3104202"/>
          </a:xfrm>
          <a:prstGeom prst="rect">
            <a:avLst/>
          </a:prstGeom>
          <a:ln>
            <a:solidFill>
              <a:schemeClr val="bg1">
                <a:lumMod val="50000"/>
              </a:schemeClr>
            </a:solidFill>
          </a:ln>
        </p:spPr>
      </p:pic>
      <p:sp>
        <p:nvSpPr>
          <p:cNvPr id="7" name="矩形 6">
            <a:extLst>
              <a:ext uri="{FF2B5EF4-FFF2-40B4-BE49-F238E27FC236}">
                <a16:creationId xmlns:a16="http://schemas.microsoft.com/office/drawing/2014/main" id="{9CBFACC4-B87B-624B-B9B9-D8935646D562}"/>
              </a:ext>
            </a:extLst>
          </p:cNvPr>
          <p:cNvSpPr/>
          <p:nvPr/>
        </p:nvSpPr>
        <p:spPr>
          <a:xfrm>
            <a:off x="356737" y="1649407"/>
            <a:ext cx="5585279" cy="400110"/>
          </a:xfrm>
          <a:prstGeom prst="rect">
            <a:avLst/>
          </a:prstGeom>
        </p:spPr>
        <p:txBody>
          <a:bodyPr wrap="square">
            <a:spAutoFit/>
          </a:bodyPr>
          <a:lstStyle/>
          <a:p>
            <a:pPr algn="ctr"/>
            <a:r>
              <a:rPr lang="zh-CN" altLang="en-US" sz="2000" dirty="0">
                <a:solidFill>
                  <a:srgbClr val="374154"/>
                </a:solidFill>
                <a:latin typeface="+mj-ea"/>
                <a:ea typeface="+mj-ea"/>
              </a:rPr>
              <a:t>用</a:t>
            </a:r>
            <a:r>
              <a:rPr lang="en-US" altLang="zh-CN" sz="2000" dirty="0" err="1">
                <a:solidFill>
                  <a:srgbClr val="374154"/>
                </a:solidFill>
                <a:latin typeface="+mj-ea"/>
                <a:ea typeface="+mj-ea"/>
              </a:rPr>
              <a:t>ChatGPT</a:t>
            </a:r>
            <a:r>
              <a:rPr lang="zh-CN" altLang="en-US" sz="2000" dirty="0">
                <a:solidFill>
                  <a:srgbClr val="374154"/>
                </a:solidFill>
                <a:latin typeface="+mj-ea"/>
                <a:ea typeface="+mj-ea"/>
              </a:rPr>
              <a:t>写论文忘删生成按钮，出版商：撤稿</a:t>
            </a:r>
          </a:p>
        </p:txBody>
      </p:sp>
    </p:spTree>
    <p:extLst>
      <p:ext uri="{BB962C8B-B14F-4D97-AF65-F5344CB8AC3E}">
        <p14:creationId xmlns:p14="http://schemas.microsoft.com/office/powerpoint/2010/main" val="1710994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23669</TotalTime>
  <Words>1895</Words>
  <Application>Microsoft Macintosh PowerPoint</Application>
  <PresentationFormat>自定义</PresentationFormat>
  <Paragraphs>185</Paragraphs>
  <Slides>37</Slides>
  <Notes>7</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37</vt:i4>
      </vt:variant>
    </vt:vector>
  </HeadingPairs>
  <TitlesOfParts>
    <vt:vector size="53" baseType="lpstr">
      <vt:lpstr>Microsoft YaHei</vt:lpstr>
      <vt:lpstr>Microsoft YaHei</vt:lpstr>
      <vt:lpstr>ACGN-MiaoGB-Flash</vt:lpstr>
      <vt:lpstr>Segoe UI</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AI 发展历程到了大模型时代</vt:lpstr>
      <vt:lpstr>思考</vt:lpstr>
      <vt:lpstr>深度学习迎来大模型（Foundation Models）</vt:lpstr>
      <vt:lpstr>深度学习通过分类等任务去感知信号</vt:lpstr>
      <vt:lpstr>深度学习迎来大模型（Foundation Models）</vt:lpstr>
      <vt:lpstr>深度学习迎来大模型（Foundation Models）</vt:lpstr>
      <vt:lpstr>从感知到认知，专用到通用</vt:lpstr>
      <vt:lpstr>从感知到认知，专用到通用</vt:lpstr>
      <vt:lpstr>AI系统</vt:lpstr>
      <vt:lpstr>深度学习迎来大模型（Foundation Models）</vt:lpstr>
      <vt:lpstr>大模型具体作用（I）</vt:lpstr>
      <vt:lpstr>大模型具体作用（I）</vt:lpstr>
      <vt:lpstr>大模型具体作用（II）</vt:lpstr>
      <vt:lpstr>大模型具体作用（III）</vt:lpstr>
      <vt:lpstr>总结与思考</vt:lpstr>
      <vt:lpstr>PowerPoint 演示文稿</vt:lpstr>
      <vt:lpstr>PowerPoint 演示文稿</vt:lpstr>
      <vt:lpstr>PowerPoint 演示文稿</vt:lpstr>
      <vt:lpstr>大模型训练挑战（II）：通信带宽影性能</vt:lpstr>
      <vt:lpstr>大模型训练挑战（III）：性能调优难</vt:lpstr>
      <vt:lpstr>大模型训练挑战（IIII）：调优难点增大</vt:lpstr>
      <vt:lpstr>大模型训练挑战（IIII）：调优难点增大</vt:lpstr>
      <vt:lpstr>大模型训练遇到的挑战</vt:lpstr>
      <vt:lpstr>PowerPoint 演示文稿</vt:lpstr>
      <vt:lpstr>PowerPoint 演示文稿</vt:lpstr>
      <vt:lpstr>大模型使能层：分布式训练推理框架</vt:lpstr>
      <vt:lpstr>硬件体系结构：存储、组网和资源管理</vt:lpstr>
      <vt:lpstr>硬件体系结构：AI 芯片 &amp; 网络加速器</vt:lpstr>
      <vt:lpstr>PowerPoint 演示文稿</vt:lpstr>
      <vt:lpstr>大模型 + AI 系统技术栈</vt:lpstr>
      <vt:lpstr>PowerPoint 演示文稿</vt:lpstr>
      <vt:lpstr>总结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7529</cp:revision>
  <cp:lastPrinted>2023-09-08T09:14:01Z</cp:lastPrinted>
  <dcterms:created xsi:type="dcterms:W3CDTF">2020-08-28T08:44:19Z</dcterms:created>
  <dcterms:modified xsi:type="dcterms:W3CDTF">2023-09-13T16:41:27Z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